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sldIdLst>
    <p:sldId id="317" r:id="rId2"/>
    <p:sldId id="319" r:id="rId3"/>
    <p:sldId id="315" r:id="rId4"/>
    <p:sldId id="320" r:id="rId5"/>
    <p:sldId id="321" r:id="rId6"/>
    <p:sldId id="328" r:id="rId7"/>
    <p:sldId id="322" r:id="rId8"/>
    <p:sldId id="323" r:id="rId9"/>
    <p:sldId id="324" r:id="rId10"/>
    <p:sldId id="325" r:id="rId11"/>
    <p:sldId id="329" r:id="rId12"/>
    <p:sldId id="326" r:id="rId13"/>
    <p:sldId id="327" r:id="rId14"/>
    <p:sldId id="330" r:id="rId15"/>
    <p:sldId id="331" r:id="rId16"/>
    <p:sldId id="332" r:id="rId17"/>
    <p:sldId id="339" r:id="rId18"/>
    <p:sldId id="340" r:id="rId19"/>
    <p:sldId id="333" r:id="rId20"/>
    <p:sldId id="341" r:id="rId21"/>
    <p:sldId id="342" r:id="rId22"/>
    <p:sldId id="316" r:id="rId23"/>
    <p:sldId id="343" r:id="rId24"/>
    <p:sldId id="344" r:id="rId25"/>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E7538"/>
    <a:srgbClr val="C00000"/>
    <a:srgbClr val="A73904"/>
    <a:srgbClr val="D83657"/>
    <a:srgbClr val="0FA096"/>
    <a:srgbClr val="006762"/>
    <a:srgbClr val="A2003A"/>
    <a:srgbClr val="008D3F"/>
    <a:srgbClr val="66A96A"/>
    <a:srgbClr val="0053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114" d="100"/>
          <a:sy n="114" d="100"/>
        </p:scale>
        <p:origin x="258" y="9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4524636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14942795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2833706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18490857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1758593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21304871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a:t>单击此处编辑母版标题样式</a:t>
            </a:r>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28474667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36055963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31565747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4063024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B1AA9239-D668-474B-AEC1-AED18A126247}" type="datetimeFigureOut">
              <a:rPr lang="zh-CN" altLang="en-US" smtClean="0"/>
              <a:t>2018/12/29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5D4752-0CE7-4497-9789-8CD18D74C975}" type="slidenum">
              <a:rPr lang="zh-CN" altLang="en-US" smtClean="0"/>
              <a:t>‹#›</a:t>
            </a:fld>
            <a:endParaRPr lang="zh-CN" altLang="en-US"/>
          </a:p>
        </p:txBody>
      </p:sp>
    </p:spTree>
    <p:extLst>
      <p:ext uri="{BB962C8B-B14F-4D97-AF65-F5344CB8AC3E}">
        <p14:creationId xmlns:p14="http://schemas.microsoft.com/office/powerpoint/2010/main" val="33991303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7000" b="-1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857A866C-455C-43CF-9D48-F7E46E967483}" type="datetimeFigureOut">
              <a:rPr lang="zh-CN" altLang="en-US" smtClean="0"/>
              <a:t>2018/12/29</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39338412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3"/>
          <p:cNvGrpSpPr/>
          <p:nvPr/>
        </p:nvGrpSpPr>
        <p:grpSpPr>
          <a:xfrm>
            <a:off x="803729" y="901667"/>
            <a:ext cx="1004894" cy="357781"/>
            <a:chOff x="941670" y="1607128"/>
            <a:chExt cx="1004894" cy="357781"/>
          </a:xfrm>
          <a:solidFill>
            <a:srgbClr val="2BA7E0"/>
          </a:solidFill>
        </p:grpSpPr>
        <p:sp>
          <p:nvSpPr>
            <p:cNvPr id="5" name="箭头: 五边形 4"/>
            <p:cNvSpPr/>
            <p:nvPr/>
          </p:nvSpPr>
          <p:spPr>
            <a:xfrm>
              <a:off x="941670" y="1685081"/>
              <a:ext cx="1004894" cy="270774"/>
            </a:xfrm>
            <a:prstGeom prst="homePlate">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997086" y="1607128"/>
              <a:ext cx="790848" cy="357781"/>
            </a:xfrm>
            <a:prstGeom prst="rect">
              <a:avLst/>
            </a:prstGeom>
            <a:noFill/>
          </p:spPr>
          <p:txBody>
            <a:bodyPr wrap="none" lIns="36000" tIns="36000" rIns="36000" bIns="36000" rtlCol="0">
              <a:spAutoFit/>
            </a:bodyPr>
            <a:lstStyle/>
            <a:p>
              <a:pP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rPr>
                <a:t>热点导入</a:t>
              </a:r>
            </a:p>
          </p:txBody>
        </p:sp>
      </p:grpSp>
      <p:sp>
        <p:nvSpPr>
          <p:cNvPr id="7" name="文本框 6"/>
          <p:cNvSpPr txBox="1"/>
          <p:nvPr/>
        </p:nvSpPr>
        <p:spPr>
          <a:xfrm>
            <a:off x="771071" y="1405232"/>
            <a:ext cx="7569200" cy="1650443"/>
          </a:xfrm>
          <a:prstGeom prst="rect">
            <a:avLst/>
          </a:prstGeom>
          <a:noFill/>
        </p:spPr>
        <p:txBody>
          <a:bodyPr wrap="square" lIns="36000" tIns="36000" rIns="36000" bIns="36000" rtlCol="0">
            <a:spAutoFit/>
          </a:bodyPr>
          <a:lstStyle/>
          <a:p>
            <a:pPr>
              <a:lnSpc>
                <a:spcPct val="150000"/>
              </a:lnSpc>
            </a:pPr>
            <a:r>
              <a:rPr lang="zh-CN" altLang="en-US" sz="1400" dirty="0"/>
              <a:t>　　由中国国际电视总公司、中国广播电影电视节目交易中心与北京云端文化传媒、宁波云梵文化传媒、同一心愿文化传媒联合出品并独家制作发行的电视剧</a:t>
            </a:r>
            <a:r>
              <a:rPr lang="en-US" altLang="zh-CN" sz="1400" dirty="0"/>
              <a:t>《</a:t>
            </a:r>
            <a:r>
              <a:rPr lang="zh-CN" altLang="en-US" sz="1400" dirty="0"/>
              <a:t>北斗行动</a:t>
            </a:r>
            <a:r>
              <a:rPr lang="en-US" altLang="zh-CN" sz="1400" dirty="0"/>
              <a:t>》</a:t>
            </a:r>
            <a:r>
              <a:rPr lang="zh-CN" altLang="en-US" sz="1400" dirty="0"/>
              <a:t>于</a:t>
            </a:r>
            <a:r>
              <a:rPr lang="en-US" sz="1400" dirty="0"/>
              <a:t>2018</a:t>
            </a:r>
            <a:r>
              <a:rPr lang="zh-CN" altLang="en-US" sz="1400" dirty="0"/>
              <a:t>年</a:t>
            </a:r>
            <a:r>
              <a:rPr lang="en-US" sz="1400" dirty="0"/>
              <a:t>4</a:t>
            </a:r>
            <a:r>
              <a:rPr lang="zh-CN" altLang="en-US" sz="1400" dirty="0"/>
              <a:t>月</a:t>
            </a:r>
            <a:r>
              <a:rPr lang="en-US" sz="1400" dirty="0"/>
              <a:t>10</a:t>
            </a:r>
            <a:r>
              <a:rPr lang="zh-CN" altLang="en-US" sz="1400" dirty="0"/>
              <a:t>日在横店影视城开机。在新中国建立过程中有无数个像男主人公“苏行”一样的共产党员和爱国民主人士</a:t>
            </a:r>
            <a:r>
              <a:rPr lang="en-US" sz="1400" dirty="0"/>
              <a:t>,</a:t>
            </a:r>
            <a:r>
              <a:rPr lang="zh-CN" altLang="en-US" sz="1400" dirty="0"/>
              <a:t>甘愿牺牲小我成就大家。电视剧</a:t>
            </a:r>
            <a:r>
              <a:rPr lang="en-US" altLang="zh-CN" sz="1400" dirty="0"/>
              <a:t>《</a:t>
            </a:r>
            <a:r>
              <a:rPr lang="zh-CN" altLang="en-US" sz="1400" dirty="0"/>
              <a:t>北斗行动</a:t>
            </a:r>
            <a:r>
              <a:rPr lang="en-US" altLang="zh-CN" sz="1400" dirty="0"/>
              <a:t>》</a:t>
            </a:r>
            <a:r>
              <a:rPr lang="zh-CN" altLang="en-US" sz="1400" dirty="0"/>
              <a:t>预备向新中国成立</a:t>
            </a:r>
            <a:r>
              <a:rPr lang="en-US" sz="1400" dirty="0"/>
              <a:t>70</a:t>
            </a:r>
            <a:r>
              <a:rPr lang="zh-CN" altLang="en-US" sz="1400" dirty="0"/>
              <a:t>周年献礼</a:t>
            </a:r>
            <a:r>
              <a:rPr lang="en-US" sz="1400" dirty="0"/>
              <a:t>,</a:t>
            </a:r>
            <a:r>
              <a:rPr lang="zh-CN" altLang="en-US" sz="1400" dirty="0"/>
              <a:t>向不畏生死营救民主人士的、完成建国大业的无名英雄们致敬。</a:t>
            </a:r>
          </a:p>
        </p:txBody>
      </p:sp>
      <p:sp>
        <p:nvSpPr>
          <p:cNvPr id="8" name="文本框 6"/>
          <p:cNvSpPr txBox="1"/>
          <p:nvPr/>
        </p:nvSpPr>
        <p:spPr>
          <a:xfrm>
            <a:off x="781957" y="3106371"/>
            <a:ext cx="7569200" cy="1650443"/>
          </a:xfrm>
          <a:prstGeom prst="rect">
            <a:avLst/>
          </a:prstGeom>
          <a:noFill/>
        </p:spPr>
        <p:txBody>
          <a:bodyPr wrap="square" lIns="36000" tIns="36000" rIns="36000" bIns="36000" rtlCol="0">
            <a:spAutoFit/>
          </a:bodyPr>
          <a:lstStyle/>
          <a:p>
            <a:pPr>
              <a:lnSpc>
                <a:spcPct val="150000"/>
              </a:lnSpc>
            </a:pPr>
            <a:r>
              <a:rPr lang="en-US" altLang="zh-CN" sz="1400" b="1" dirty="0">
                <a:solidFill>
                  <a:srgbClr val="DE7538"/>
                </a:solidFill>
                <a:latin typeface="微软雅黑" panose="020B0503020204020204" pitchFamily="34" charset="-122"/>
                <a:ea typeface="微软雅黑" panose="020B0503020204020204" pitchFamily="34" charset="-122"/>
              </a:rPr>
              <a:t>【</a:t>
            </a:r>
            <a:r>
              <a:rPr lang="zh-CN" altLang="en-US" sz="1400" b="1" dirty="0">
                <a:solidFill>
                  <a:srgbClr val="DE7538"/>
                </a:solidFill>
                <a:latin typeface="微软雅黑" panose="020B0503020204020204" pitchFamily="34" charset="-122"/>
                <a:ea typeface="微软雅黑" panose="020B0503020204020204" pitchFamily="34" charset="-122"/>
              </a:rPr>
              <a:t>解读</a:t>
            </a:r>
            <a:r>
              <a:rPr lang="en-US" altLang="zh-CN" sz="1400" b="1" dirty="0">
                <a:solidFill>
                  <a:srgbClr val="DE7538"/>
                </a:solidFill>
                <a:latin typeface="微软雅黑" panose="020B0503020204020204" pitchFamily="34" charset="-122"/>
                <a:ea typeface="微软雅黑" panose="020B0503020204020204" pitchFamily="34" charset="-122"/>
              </a:rPr>
              <a:t>】</a:t>
            </a:r>
            <a:r>
              <a:rPr lang="en-US" sz="1400" dirty="0"/>
              <a:t> 2019</a:t>
            </a:r>
            <a:r>
              <a:rPr lang="zh-CN" altLang="en-US" sz="1400" dirty="0"/>
              <a:t>年是中华人民共和国成立</a:t>
            </a:r>
            <a:r>
              <a:rPr lang="en-US" sz="1400" dirty="0"/>
              <a:t>70</a:t>
            </a:r>
            <a:r>
              <a:rPr lang="zh-CN" altLang="en-US" sz="1400" dirty="0"/>
              <a:t>周年。没有共产党就没有新中国。近一个世纪前</a:t>
            </a:r>
            <a:r>
              <a:rPr lang="en-US" sz="1400" dirty="0"/>
              <a:t>,</a:t>
            </a:r>
            <a:r>
              <a:rPr lang="zh-CN" altLang="en-US" sz="1400" dirty="0"/>
              <a:t>承载非凡使命</a:t>
            </a:r>
            <a:r>
              <a:rPr lang="en-US" sz="1400" dirty="0"/>
              <a:t>,</a:t>
            </a:r>
            <a:r>
              <a:rPr lang="zh-CN" altLang="en-US" sz="1400" dirty="0"/>
              <a:t>中国共产党应运而生</a:t>
            </a:r>
            <a:r>
              <a:rPr lang="en-US" sz="1400" dirty="0"/>
              <a:t>,</a:t>
            </a:r>
            <a:r>
              <a:rPr lang="zh-CN" altLang="en-US" sz="1400" dirty="0"/>
              <a:t>成为“开天辟地的大事变”。我们党团结带领中国人民打败日本帝国主义</a:t>
            </a:r>
            <a:r>
              <a:rPr lang="en-US" sz="1400" dirty="0"/>
              <a:t>,</a:t>
            </a:r>
            <a:r>
              <a:rPr lang="zh-CN" altLang="en-US" sz="1400" dirty="0"/>
              <a:t>推翻国民党反动统治</a:t>
            </a:r>
            <a:r>
              <a:rPr lang="en-US" sz="1400" dirty="0"/>
              <a:t>,</a:t>
            </a:r>
            <a:r>
              <a:rPr lang="zh-CN" altLang="en-US" sz="1400" dirty="0"/>
              <a:t>完成新民主主义革命</a:t>
            </a:r>
            <a:r>
              <a:rPr lang="en-US" sz="1400" dirty="0"/>
              <a:t>,</a:t>
            </a:r>
            <a:r>
              <a:rPr lang="zh-CN" altLang="en-US" sz="1400" dirty="0"/>
              <a:t>建立了中华人民共和国。我们党团结带领中国人民进行改革开放新的伟大革命</a:t>
            </a:r>
            <a:r>
              <a:rPr lang="en-US" sz="1400" dirty="0"/>
              <a:t>,</a:t>
            </a:r>
            <a:r>
              <a:rPr lang="zh-CN" altLang="en-US" sz="1400" dirty="0"/>
              <a:t>开辟了中国特色社会主义道路</a:t>
            </a:r>
            <a:r>
              <a:rPr lang="en-US" sz="1400" dirty="0"/>
              <a:t>,</a:t>
            </a:r>
            <a:r>
              <a:rPr lang="zh-CN" altLang="en-US" sz="1400" dirty="0"/>
              <a:t>形成了中国特色社会主义理论体系</a:t>
            </a:r>
            <a:r>
              <a:rPr lang="en-US" sz="1400" dirty="0"/>
              <a:t>,</a:t>
            </a:r>
            <a:r>
              <a:rPr lang="zh-CN" altLang="en-US" sz="1400" dirty="0"/>
              <a:t>实现了中国人民从站起来到富起来、强起来的伟大飞跃。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8" name="Rectangle 1"/>
          <p:cNvSpPr>
            <a:spLocks noChangeArrowheads="1"/>
          </p:cNvSpPr>
          <p:nvPr/>
        </p:nvSpPr>
        <p:spPr bwMode="auto">
          <a:xfrm>
            <a:off x="492368" y="1181686"/>
            <a:ext cx="3541354" cy="307777"/>
          </a:xfrm>
          <a:prstGeom prst="rect">
            <a:avLst/>
          </a:prstGeom>
          <a:noFill/>
          <a:ln w="9525">
            <a:noFill/>
            <a:miter lim="800000"/>
          </a:ln>
          <a:effectLst/>
        </p:spPr>
        <p:txBody>
          <a:bodyPr vert="horz" wrap="none" lIns="91440" tIns="45720" rIns="91440" bIns="45720" numCol="1" anchor="ctr" anchorCtr="0" compatLnSpc="1">
            <a:spAutoFit/>
          </a:bodyPr>
          <a:lstStyle/>
          <a:p>
            <a:r>
              <a:rPr lang="en-US" sz="1400" b="1" dirty="0">
                <a:solidFill>
                  <a:srgbClr val="DE7538"/>
                </a:solidFill>
              </a:rPr>
              <a:t>4.</a:t>
            </a:r>
            <a:r>
              <a:rPr lang="zh-CN" altLang="en-US" sz="1400" b="1" dirty="0">
                <a:solidFill>
                  <a:srgbClr val="DE7538"/>
                </a:solidFill>
              </a:rPr>
              <a:t>“文化大革命”时期</a:t>
            </a:r>
            <a:r>
              <a:rPr lang="en-US" sz="1400" b="1" dirty="0">
                <a:solidFill>
                  <a:srgbClr val="DE7538"/>
                </a:solidFill>
              </a:rPr>
              <a:t>(1966</a:t>
            </a:r>
            <a:r>
              <a:rPr lang="zh-CN" altLang="en-US" sz="1400" b="1" dirty="0">
                <a:solidFill>
                  <a:srgbClr val="DE7538"/>
                </a:solidFill>
              </a:rPr>
              <a:t>年</a:t>
            </a:r>
            <a:r>
              <a:rPr lang="en-US" altLang="zh-CN" sz="1400" b="1" dirty="0">
                <a:solidFill>
                  <a:srgbClr val="DE7538"/>
                </a:solidFill>
              </a:rPr>
              <a:t>—</a:t>
            </a:r>
            <a:r>
              <a:rPr lang="en-US" sz="1400" b="1" dirty="0">
                <a:solidFill>
                  <a:srgbClr val="DE7538"/>
                </a:solidFill>
              </a:rPr>
              <a:t>1976</a:t>
            </a:r>
            <a:r>
              <a:rPr lang="zh-CN" altLang="en-US" sz="1400" b="1" dirty="0">
                <a:solidFill>
                  <a:srgbClr val="DE7538"/>
                </a:solidFill>
              </a:rPr>
              <a:t>年</a:t>
            </a:r>
            <a:r>
              <a:rPr lang="en-US" sz="1400" b="1" dirty="0">
                <a:solidFill>
                  <a:srgbClr val="DE7538"/>
                </a:solidFill>
              </a:rPr>
              <a:t>)</a:t>
            </a:r>
            <a:endParaRPr lang="zh-CN" altLang="en-US" sz="1400" b="1" dirty="0">
              <a:solidFill>
                <a:srgbClr val="DE7538"/>
              </a:solidFill>
            </a:endParaRPr>
          </a:p>
        </p:txBody>
      </p:sp>
      <p:graphicFrame>
        <p:nvGraphicFramePr>
          <p:cNvPr id="10" name="表格 9"/>
          <p:cNvGraphicFramePr>
            <a:graphicFrameLocks noGrp="1"/>
          </p:cNvGraphicFramePr>
          <p:nvPr/>
        </p:nvGraphicFramePr>
        <p:xfrm>
          <a:off x="576776" y="1607172"/>
          <a:ext cx="7948247" cy="2966589"/>
        </p:xfrm>
        <a:graphic>
          <a:graphicData uri="http://schemas.openxmlformats.org/drawingml/2006/table">
            <a:tbl>
              <a:tblPr/>
              <a:tblGrid>
                <a:gridCol w="499403">
                  <a:extLst>
                    <a:ext uri="{9D8B030D-6E8A-4147-A177-3AD203B41FA5}">
                      <a16:colId xmlns:a16="http://schemas.microsoft.com/office/drawing/2014/main" val="20000"/>
                    </a:ext>
                  </a:extLst>
                </a:gridCol>
                <a:gridCol w="492369">
                  <a:extLst>
                    <a:ext uri="{9D8B030D-6E8A-4147-A177-3AD203B41FA5}">
                      <a16:colId xmlns:a16="http://schemas.microsoft.com/office/drawing/2014/main" val="20001"/>
                    </a:ext>
                  </a:extLst>
                </a:gridCol>
                <a:gridCol w="6956475">
                  <a:extLst>
                    <a:ext uri="{9D8B030D-6E8A-4147-A177-3AD203B41FA5}">
                      <a16:colId xmlns:a16="http://schemas.microsoft.com/office/drawing/2014/main" val="20002"/>
                    </a:ext>
                  </a:extLst>
                </a:gridCol>
              </a:tblGrid>
              <a:tr h="288386">
                <a:tc>
                  <a:txBody>
                    <a:bodyPr/>
                    <a:lstStyle/>
                    <a:p>
                      <a:pPr algn="ctr">
                        <a:lnSpc>
                          <a:spcPct val="150000"/>
                        </a:lnSpc>
                        <a:spcAft>
                          <a:spcPts val="0"/>
                        </a:spcAft>
                      </a:pPr>
                      <a:r>
                        <a:rPr lang="zh-CN" sz="1300" kern="100">
                          <a:solidFill>
                            <a:srgbClr val="000000"/>
                          </a:solidFill>
                          <a:latin typeface="+mj-lt"/>
                          <a:ea typeface="微软雅黑" panose="020B0503020204020204" pitchFamily="34" charset="-122"/>
                          <a:cs typeface="Times New Roman" panose="02020603050405020304"/>
                        </a:rPr>
                        <a:t>事件</a:t>
                      </a:r>
                      <a:endParaRPr lang="zh-CN" sz="13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gridSpan="2">
                  <a:txBody>
                    <a:bodyPr/>
                    <a:lstStyle/>
                    <a:p>
                      <a:pPr algn="ctr">
                        <a:lnSpc>
                          <a:spcPct val="150000"/>
                        </a:lnSpc>
                        <a:spcAft>
                          <a:spcPts val="0"/>
                        </a:spcAft>
                      </a:pPr>
                      <a:r>
                        <a:rPr lang="zh-CN" sz="1300" kern="100" dirty="0">
                          <a:solidFill>
                            <a:srgbClr val="000000"/>
                          </a:solidFill>
                          <a:latin typeface="+mj-lt"/>
                          <a:ea typeface="微软雅黑" panose="020B0503020204020204" pitchFamily="34" charset="-122"/>
                          <a:cs typeface="Times New Roman" panose="02020603050405020304"/>
                        </a:rPr>
                        <a:t>具体内容</a:t>
                      </a:r>
                      <a:endParaRPr lang="zh-CN" sz="13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hMerge="1">
                  <a:txBody>
                    <a:bodyPr/>
                    <a:lstStyle/>
                    <a:p>
                      <a:endParaRPr lang="zh-CN"/>
                    </a:p>
                  </a:txBody>
                  <a:tcPr/>
                </a:tc>
                <a:extLst>
                  <a:ext uri="{0D108BD9-81ED-4DB2-BD59-A6C34878D82A}">
                    <a16:rowId xmlns:a16="http://schemas.microsoft.com/office/drawing/2014/main" val="10000"/>
                  </a:ext>
                </a:extLst>
              </a:tr>
              <a:tr h="942285">
                <a:tc rowSpan="2">
                  <a:txBody>
                    <a:bodyPr/>
                    <a:lstStyle/>
                    <a:p>
                      <a:pPr algn="ctr">
                        <a:lnSpc>
                          <a:spcPct val="150000"/>
                        </a:lnSpc>
                        <a:spcAft>
                          <a:spcPts val="0"/>
                        </a:spcAft>
                      </a:pPr>
                      <a:r>
                        <a:rPr lang="zh-CN" sz="1300" kern="100">
                          <a:solidFill>
                            <a:srgbClr val="000000"/>
                          </a:solidFill>
                          <a:latin typeface="+mj-lt"/>
                          <a:ea typeface="微软雅黑" panose="020B0503020204020204" pitchFamily="34" charset="-122"/>
                          <a:cs typeface="Times New Roman" panose="02020603050405020304"/>
                        </a:rPr>
                        <a:t>“文化大革</a:t>
                      </a:r>
                      <a:endParaRPr lang="zh-CN" sz="1300" kern="100">
                        <a:solidFill>
                          <a:srgbClr val="000000"/>
                        </a:solidFill>
                        <a:latin typeface="+mj-lt"/>
                        <a:ea typeface="方正书宋_GBK"/>
                        <a:cs typeface="Times New Roman" panose="02020603050405020304"/>
                      </a:endParaRPr>
                    </a:p>
                    <a:p>
                      <a:pPr algn="ctr">
                        <a:lnSpc>
                          <a:spcPct val="150000"/>
                        </a:lnSpc>
                        <a:spcAft>
                          <a:spcPts val="0"/>
                        </a:spcAft>
                      </a:pPr>
                      <a:r>
                        <a:rPr lang="zh-CN" sz="1300" kern="100">
                          <a:solidFill>
                            <a:srgbClr val="000000"/>
                          </a:solidFill>
                          <a:latin typeface="+mj-lt"/>
                          <a:ea typeface="微软雅黑" panose="020B0503020204020204" pitchFamily="34" charset="-122"/>
                          <a:cs typeface="Times New Roman" panose="02020603050405020304"/>
                        </a:rPr>
                        <a:t>命”时期</a:t>
                      </a:r>
                      <a:endParaRPr lang="zh-CN" sz="13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300" kern="100">
                          <a:solidFill>
                            <a:srgbClr val="000000"/>
                          </a:solidFill>
                          <a:latin typeface="+mj-lt"/>
                          <a:ea typeface="微软雅黑" panose="020B0503020204020204" pitchFamily="34" charset="-122"/>
                          <a:cs typeface="Times New Roman" panose="02020603050405020304"/>
                        </a:rPr>
                        <a:t>概况</a:t>
                      </a:r>
                      <a:endParaRPr lang="zh-CN" sz="13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300" kern="100" dirty="0">
                          <a:solidFill>
                            <a:srgbClr val="000000"/>
                          </a:solidFill>
                          <a:latin typeface="+mj-lt"/>
                          <a:ea typeface="微软雅黑" panose="020B0503020204020204" pitchFamily="34" charset="-122"/>
                          <a:cs typeface="Times New Roman" panose="02020603050405020304"/>
                        </a:rPr>
                        <a:t>　</a:t>
                      </a:r>
                      <a:r>
                        <a:rPr lang="en-US" sz="1300" kern="100" dirty="0">
                          <a:solidFill>
                            <a:srgbClr val="000000"/>
                          </a:solidFill>
                          <a:latin typeface="+mj-lt"/>
                          <a:ea typeface="微软雅黑" panose="020B0503020204020204" pitchFamily="34" charset="-122"/>
                          <a:cs typeface="Times New Roman" panose="02020603050405020304"/>
                        </a:rPr>
                        <a:t>20</a:t>
                      </a:r>
                      <a:r>
                        <a:rPr lang="zh-CN" sz="1300" kern="100" dirty="0">
                          <a:solidFill>
                            <a:srgbClr val="000000"/>
                          </a:solidFill>
                          <a:latin typeface="+mj-lt"/>
                          <a:ea typeface="微软雅黑" panose="020B0503020204020204" pitchFamily="34" charset="-122"/>
                          <a:cs typeface="Times New Roman" panose="02020603050405020304"/>
                        </a:rPr>
                        <a:t>世纪</a:t>
                      </a:r>
                      <a:r>
                        <a:rPr lang="en-US" sz="1300" kern="100" dirty="0">
                          <a:solidFill>
                            <a:srgbClr val="000000"/>
                          </a:solidFill>
                          <a:latin typeface="+mj-lt"/>
                          <a:ea typeface="微软雅黑" panose="020B0503020204020204" pitchFamily="34" charset="-122"/>
                          <a:cs typeface="Times New Roman" panose="02020603050405020304"/>
                        </a:rPr>
                        <a:t>60</a:t>
                      </a:r>
                      <a:r>
                        <a:rPr lang="zh-CN" sz="1300" kern="100" dirty="0">
                          <a:solidFill>
                            <a:srgbClr val="000000"/>
                          </a:solidFill>
                          <a:latin typeface="+mj-lt"/>
                          <a:ea typeface="微软雅黑" panose="020B0503020204020204" pitchFamily="34" charset="-122"/>
                          <a:cs typeface="Times New Roman" panose="02020603050405020304"/>
                        </a:rPr>
                        <a:t>年代中期</a:t>
                      </a:r>
                      <a:r>
                        <a:rPr lang="en-US" sz="1300" kern="100" dirty="0">
                          <a:solidFill>
                            <a:srgbClr val="000000"/>
                          </a:solidFill>
                          <a:latin typeface="+mj-lt"/>
                          <a:ea typeface="微软雅黑" panose="020B0503020204020204" pitchFamily="34" charset="-122"/>
                          <a:cs typeface="Times New Roman" panose="02020603050405020304"/>
                        </a:rPr>
                        <a:t>,</a:t>
                      </a:r>
                      <a:r>
                        <a:rPr lang="zh-CN" sz="1300" kern="100" dirty="0">
                          <a:solidFill>
                            <a:srgbClr val="000000"/>
                          </a:solidFill>
                          <a:latin typeface="+mj-lt"/>
                          <a:ea typeface="微软雅黑" panose="020B0503020204020204" pitchFamily="34" charset="-122"/>
                          <a:cs typeface="Times New Roman" panose="02020603050405020304"/>
                        </a:rPr>
                        <a:t>毛泽东认为党和国家面临着资本主义复辟的危险。党中央发动了“文化大革命”。</a:t>
                      </a:r>
                      <a:r>
                        <a:rPr lang="en-US" sz="1300" kern="100" dirty="0">
                          <a:solidFill>
                            <a:srgbClr val="000000"/>
                          </a:solidFill>
                          <a:latin typeface="+mj-lt"/>
                          <a:ea typeface="微软雅黑" panose="020B0503020204020204" pitchFamily="34" charset="-122"/>
                          <a:cs typeface="Times New Roman" panose="02020603050405020304"/>
                        </a:rPr>
                        <a:t>1976</a:t>
                      </a:r>
                      <a:r>
                        <a:rPr lang="zh-CN" sz="1300" kern="100" dirty="0">
                          <a:solidFill>
                            <a:srgbClr val="000000"/>
                          </a:solidFill>
                          <a:latin typeface="+mj-lt"/>
                          <a:ea typeface="微软雅黑" panose="020B0503020204020204" pitchFamily="34" charset="-122"/>
                          <a:cs typeface="Times New Roman" panose="02020603050405020304"/>
                        </a:rPr>
                        <a:t>年</a:t>
                      </a:r>
                      <a:r>
                        <a:rPr lang="en-US" sz="1300" kern="100" dirty="0">
                          <a:solidFill>
                            <a:srgbClr val="000000"/>
                          </a:solidFill>
                          <a:latin typeface="+mj-lt"/>
                          <a:ea typeface="微软雅黑" panose="020B0503020204020204" pitchFamily="34" charset="-122"/>
                          <a:cs typeface="Times New Roman" panose="02020603050405020304"/>
                        </a:rPr>
                        <a:t>10</a:t>
                      </a:r>
                      <a:r>
                        <a:rPr lang="zh-CN" sz="1300" kern="100" dirty="0">
                          <a:solidFill>
                            <a:srgbClr val="000000"/>
                          </a:solidFill>
                          <a:latin typeface="+mj-lt"/>
                          <a:ea typeface="微软雅黑" panose="020B0503020204020204" pitchFamily="34" charset="-122"/>
                          <a:cs typeface="Times New Roman" panose="02020603050405020304"/>
                        </a:rPr>
                        <a:t>月</a:t>
                      </a:r>
                      <a:r>
                        <a:rPr lang="en-US" sz="1300" kern="100" dirty="0">
                          <a:solidFill>
                            <a:srgbClr val="000000"/>
                          </a:solidFill>
                          <a:latin typeface="+mj-lt"/>
                          <a:ea typeface="微软雅黑" panose="020B0503020204020204" pitchFamily="34" charset="-122"/>
                          <a:cs typeface="Times New Roman" panose="02020603050405020304"/>
                        </a:rPr>
                        <a:t>,</a:t>
                      </a:r>
                      <a:r>
                        <a:rPr lang="zh-CN" sz="1300" kern="100" dirty="0">
                          <a:solidFill>
                            <a:srgbClr val="000000"/>
                          </a:solidFill>
                          <a:latin typeface="+mj-lt"/>
                          <a:ea typeface="微软雅黑" panose="020B0503020204020204" pitchFamily="34" charset="-122"/>
                          <a:cs typeface="Times New Roman" panose="02020603050405020304"/>
                        </a:rPr>
                        <a:t>华国锋、叶剑英等代表中央采取断然措施</a:t>
                      </a:r>
                      <a:r>
                        <a:rPr lang="en-US" sz="1300" kern="100" dirty="0">
                          <a:solidFill>
                            <a:srgbClr val="000000"/>
                          </a:solidFill>
                          <a:latin typeface="+mj-lt"/>
                          <a:ea typeface="微软雅黑" panose="020B0503020204020204" pitchFamily="34" charset="-122"/>
                          <a:cs typeface="Times New Roman" panose="02020603050405020304"/>
                        </a:rPr>
                        <a:t>,</a:t>
                      </a:r>
                      <a:r>
                        <a:rPr lang="zh-CN" sz="1300" kern="100" dirty="0">
                          <a:solidFill>
                            <a:srgbClr val="000000"/>
                          </a:solidFill>
                          <a:latin typeface="+mj-lt"/>
                          <a:ea typeface="微软雅黑" panose="020B0503020204020204" pitchFamily="34" charset="-122"/>
                          <a:cs typeface="Times New Roman" panose="02020603050405020304"/>
                        </a:rPr>
                        <a:t>一举粉碎江青反革命集团</a:t>
                      </a:r>
                      <a:r>
                        <a:rPr lang="en-US" sz="1300" kern="100" dirty="0">
                          <a:solidFill>
                            <a:srgbClr val="000000"/>
                          </a:solidFill>
                          <a:latin typeface="+mj-lt"/>
                          <a:ea typeface="微软雅黑" panose="020B0503020204020204" pitchFamily="34" charset="-122"/>
                          <a:cs typeface="Times New Roman" panose="02020603050405020304"/>
                        </a:rPr>
                        <a:t>,</a:t>
                      </a:r>
                      <a:r>
                        <a:rPr lang="zh-CN" sz="1300" kern="100" dirty="0">
                          <a:solidFill>
                            <a:srgbClr val="000000"/>
                          </a:solidFill>
                          <a:latin typeface="+mj-lt"/>
                          <a:ea typeface="微软雅黑" panose="020B0503020204020204" pitchFamily="34" charset="-122"/>
                          <a:cs typeface="Times New Roman" panose="02020603050405020304"/>
                        </a:rPr>
                        <a:t>结束了长达十年之久的“文化大革命”</a:t>
                      </a:r>
                      <a:endParaRPr lang="zh-CN" sz="1300" kern="100" dirty="0">
                        <a:solidFill>
                          <a:srgbClr val="000000"/>
                        </a:solidFill>
                        <a:latin typeface="+mj-lt"/>
                        <a:ea typeface="方正书宋_GBK"/>
                        <a:cs typeface="Times New Roman" panose="02020603050405020304"/>
                      </a:endParaRP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1727124">
                <a:tc vMerge="1">
                  <a:txBody>
                    <a:bodyPr/>
                    <a:lstStyle/>
                    <a:p>
                      <a:endParaRPr lang="zh-CN"/>
                    </a:p>
                  </a:txBody>
                  <a:tcPr/>
                </a:tc>
                <a:tc>
                  <a:txBody>
                    <a:bodyPr/>
                    <a:lstStyle/>
                    <a:p>
                      <a:pPr algn="ctr">
                        <a:lnSpc>
                          <a:spcPct val="150000"/>
                        </a:lnSpc>
                        <a:spcAft>
                          <a:spcPts val="0"/>
                        </a:spcAft>
                      </a:pPr>
                      <a:r>
                        <a:rPr lang="zh-CN" sz="1300" kern="100">
                          <a:solidFill>
                            <a:srgbClr val="000000"/>
                          </a:solidFill>
                          <a:latin typeface="+mj-lt"/>
                          <a:ea typeface="微软雅黑" panose="020B0503020204020204" pitchFamily="34" charset="-122"/>
                          <a:cs typeface="Times New Roman" panose="02020603050405020304"/>
                        </a:rPr>
                        <a:t>成就</a:t>
                      </a:r>
                      <a:endParaRPr lang="zh-CN" sz="13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300" kern="100" dirty="0">
                          <a:solidFill>
                            <a:srgbClr val="000000"/>
                          </a:solidFill>
                          <a:latin typeface="+mj-lt"/>
                          <a:ea typeface="微软雅黑" panose="020B0503020204020204" pitchFamily="34" charset="-122"/>
                          <a:cs typeface="Times New Roman" panose="02020603050405020304"/>
                        </a:rPr>
                        <a:t>　科技</a:t>
                      </a:r>
                      <a:r>
                        <a:rPr lang="en-US" sz="1300" kern="100" dirty="0">
                          <a:solidFill>
                            <a:srgbClr val="000000"/>
                          </a:solidFill>
                          <a:latin typeface="+mj-lt"/>
                          <a:ea typeface="微软雅黑" panose="020B0503020204020204" pitchFamily="34" charset="-122"/>
                          <a:cs typeface="Times New Roman" panose="02020603050405020304"/>
                        </a:rPr>
                        <a:t>:1966</a:t>
                      </a:r>
                      <a:r>
                        <a:rPr lang="zh-CN" sz="1300" kern="100" dirty="0">
                          <a:solidFill>
                            <a:srgbClr val="000000"/>
                          </a:solidFill>
                          <a:latin typeface="+mj-lt"/>
                          <a:ea typeface="微软雅黑" panose="020B0503020204020204" pitchFamily="34" charset="-122"/>
                          <a:cs typeface="Times New Roman" panose="02020603050405020304"/>
                        </a:rPr>
                        <a:t>年</a:t>
                      </a:r>
                      <a:r>
                        <a:rPr lang="en-US" sz="1300" kern="100" dirty="0">
                          <a:solidFill>
                            <a:srgbClr val="000000"/>
                          </a:solidFill>
                          <a:latin typeface="+mj-lt"/>
                          <a:ea typeface="微软雅黑" panose="020B0503020204020204" pitchFamily="34" charset="-122"/>
                          <a:cs typeface="Times New Roman" panose="02020603050405020304"/>
                        </a:rPr>
                        <a:t>,</a:t>
                      </a:r>
                      <a:r>
                        <a:rPr lang="zh-CN" sz="1300" kern="100" dirty="0">
                          <a:solidFill>
                            <a:srgbClr val="000000"/>
                          </a:solidFill>
                          <a:latin typeface="+mj-lt"/>
                          <a:ea typeface="微软雅黑" panose="020B0503020204020204" pitchFamily="34" charset="-122"/>
                          <a:cs typeface="Times New Roman" panose="02020603050405020304"/>
                        </a:rPr>
                        <a:t>我国第一颗装有核弹头的地地导弹飞行试验取得成功</a:t>
                      </a:r>
                      <a:r>
                        <a:rPr lang="en-US" sz="1300" kern="100" dirty="0">
                          <a:solidFill>
                            <a:srgbClr val="000000"/>
                          </a:solidFill>
                          <a:latin typeface="+mj-lt"/>
                          <a:ea typeface="微软雅黑" panose="020B0503020204020204" pitchFamily="34" charset="-122"/>
                          <a:cs typeface="Times New Roman" panose="02020603050405020304"/>
                        </a:rPr>
                        <a:t>,</a:t>
                      </a:r>
                      <a:r>
                        <a:rPr lang="zh-CN" sz="1300" kern="100" dirty="0">
                          <a:solidFill>
                            <a:srgbClr val="000000"/>
                          </a:solidFill>
                          <a:latin typeface="+mj-lt"/>
                          <a:ea typeface="微软雅黑" panose="020B0503020204020204" pitchFamily="34" charset="-122"/>
                          <a:cs typeface="Times New Roman" panose="02020603050405020304"/>
                        </a:rPr>
                        <a:t>我国有了可用于实战的导弹。</a:t>
                      </a:r>
                      <a:r>
                        <a:rPr lang="en-US" sz="1300" kern="100" dirty="0">
                          <a:solidFill>
                            <a:srgbClr val="000000"/>
                          </a:solidFill>
                          <a:latin typeface="+mj-lt"/>
                          <a:ea typeface="微软雅黑" panose="020B0503020204020204" pitchFamily="34" charset="-122"/>
                          <a:cs typeface="Times New Roman" panose="02020603050405020304"/>
                        </a:rPr>
                        <a:t>1967</a:t>
                      </a:r>
                      <a:r>
                        <a:rPr lang="zh-CN" sz="1300" kern="100" dirty="0">
                          <a:solidFill>
                            <a:srgbClr val="000000"/>
                          </a:solidFill>
                          <a:latin typeface="+mj-lt"/>
                          <a:ea typeface="微软雅黑" panose="020B0503020204020204" pitchFamily="34" charset="-122"/>
                          <a:cs typeface="Times New Roman" panose="02020603050405020304"/>
                        </a:rPr>
                        <a:t>年</a:t>
                      </a:r>
                      <a:r>
                        <a:rPr lang="en-US" sz="1300" kern="100" dirty="0">
                          <a:solidFill>
                            <a:srgbClr val="000000"/>
                          </a:solidFill>
                          <a:latin typeface="+mj-lt"/>
                          <a:ea typeface="微软雅黑" panose="020B0503020204020204" pitchFamily="34" charset="-122"/>
                          <a:cs typeface="Times New Roman" panose="02020603050405020304"/>
                        </a:rPr>
                        <a:t>,</a:t>
                      </a:r>
                      <a:r>
                        <a:rPr lang="zh-CN" sz="1300" kern="100" dirty="0">
                          <a:solidFill>
                            <a:srgbClr val="000000"/>
                          </a:solidFill>
                          <a:latin typeface="+mj-lt"/>
                          <a:ea typeface="微软雅黑" panose="020B0503020204020204" pitchFamily="34" charset="-122"/>
                          <a:cs typeface="Times New Roman" panose="02020603050405020304"/>
                        </a:rPr>
                        <a:t>我国第一颗氢弹爆炸成功。</a:t>
                      </a:r>
                      <a:r>
                        <a:rPr lang="en-US" sz="1300" kern="100" dirty="0">
                          <a:solidFill>
                            <a:srgbClr val="000000"/>
                          </a:solidFill>
                          <a:latin typeface="+mj-lt"/>
                          <a:ea typeface="微软雅黑" panose="020B0503020204020204" pitchFamily="34" charset="-122"/>
                          <a:cs typeface="Times New Roman" panose="02020603050405020304"/>
                        </a:rPr>
                        <a:t>1970</a:t>
                      </a:r>
                      <a:r>
                        <a:rPr lang="zh-CN" sz="1300" kern="100" dirty="0">
                          <a:solidFill>
                            <a:srgbClr val="000000"/>
                          </a:solidFill>
                          <a:latin typeface="+mj-lt"/>
                          <a:ea typeface="微软雅黑" panose="020B0503020204020204" pitchFamily="34" charset="-122"/>
                          <a:cs typeface="Times New Roman" panose="02020603050405020304"/>
                        </a:rPr>
                        <a:t>年</a:t>
                      </a:r>
                      <a:r>
                        <a:rPr lang="en-US" sz="1300" kern="100" dirty="0">
                          <a:solidFill>
                            <a:srgbClr val="000000"/>
                          </a:solidFill>
                          <a:latin typeface="+mj-lt"/>
                          <a:ea typeface="微软雅黑" panose="020B0503020204020204" pitchFamily="34" charset="-122"/>
                          <a:cs typeface="Times New Roman" panose="02020603050405020304"/>
                        </a:rPr>
                        <a:t>,</a:t>
                      </a:r>
                      <a:r>
                        <a:rPr lang="zh-CN" sz="1300" kern="100" dirty="0">
                          <a:solidFill>
                            <a:srgbClr val="000000"/>
                          </a:solidFill>
                          <a:latin typeface="+mj-lt"/>
                          <a:ea typeface="微软雅黑" panose="020B0503020204020204" pitchFamily="34" charset="-122"/>
                          <a:cs typeface="Times New Roman" panose="02020603050405020304"/>
                        </a:rPr>
                        <a:t>我国成功发射了第一颗人造地球卫星——东方红一号。</a:t>
                      </a:r>
                      <a:r>
                        <a:rPr lang="en-US" sz="1300" kern="100" dirty="0">
                          <a:solidFill>
                            <a:srgbClr val="000000"/>
                          </a:solidFill>
                          <a:latin typeface="+mj-lt"/>
                          <a:ea typeface="微软雅黑" panose="020B0503020204020204" pitchFamily="34" charset="-122"/>
                          <a:cs typeface="Times New Roman" panose="02020603050405020304"/>
                        </a:rPr>
                        <a:t>1973</a:t>
                      </a:r>
                      <a:r>
                        <a:rPr lang="zh-CN" sz="1300" kern="100" dirty="0">
                          <a:solidFill>
                            <a:srgbClr val="000000"/>
                          </a:solidFill>
                          <a:latin typeface="+mj-lt"/>
                          <a:ea typeface="微软雅黑" panose="020B0503020204020204" pitchFamily="34" charset="-122"/>
                          <a:cs typeface="Times New Roman" panose="02020603050405020304"/>
                        </a:rPr>
                        <a:t>年</a:t>
                      </a:r>
                      <a:r>
                        <a:rPr lang="en-US" sz="1300" kern="100" dirty="0">
                          <a:solidFill>
                            <a:srgbClr val="000000"/>
                          </a:solidFill>
                          <a:latin typeface="+mj-lt"/>
                          <a:ea typeface="微软雅黑" panose="020B0503020204020204" pitchFamily="34" charset="-122"/>
                          <a:cs typeface="Times New Roman" panose="02020603050405020304"/>
                        </a:rPr>
                        <a:t>,</a:t>
                      </a:r>
                      <a:r>
                        <a:rPr lang="zh-CN" sz="1300" kern="100" dirty="0">
                          <a:solidFill>
                            <a:srgbClr val="000000"/>
                          </a:solidFill>
                          <a:latin typeface="+mj-lt"/>
                          <a:ea typeface="微软雅黑" panose="020B0503020204020204" pitchFamily="34" charset="-122"/>
                          <a:cs typeface="Times New Roman" panose="02020603050405020304"/>
                        </a:rPr>
                        <a:t>我国在世界上首次培育成功强优势的籼型杂交水稻。</a:t>
                      </a:r>
                      <a:r>
                        <a:rPr lang="en-US" sz="1300" kern="100" dirty="0">
                          <a:solidFill>
                            <a:srgbClr val="000000"/>
                          </a:solidFill>
                          <a:latin typeface="+mj-lt"/>
                          <a:ea typeface="微软雅黑" panose="020B0503020204020204" pitchFamily="34" charset="-122"/>
                          <a:cs typeface="Times New Roman" panose="02020603050405020304"/>
                        </a:rPr>
                        <a:t>20</a:t>
                      </a:r>
                      <a:r>
                        <a:rPr lang="zh-CN" sz="1300" kern="100" dirty="0">
                          <a:solidFill>
                            <a:srgbClr val="000000"/>
                          </a:solidFill>
                          <a:latin typeface="+mj-lt"/>
                          <a:ea typeface="微软雅黑" panose="020B0503020204020204" pitchFamily="34" charset="-122"/>
                          <a:cs typeface="Times New Roman" panose="02020603050405020304"/>
                        </a:rPr>
                        <a:t>世纪</a:t>
                      </a:r>
                      <a:r>
                        <a:rPr lang="en-US" sz="1300" kern="100" dirty="0">
                          <a:solidFill>
                            <a:srgbClr val="000000"/>
                          </a:solidFill>
                          <a:latin typeface="+mj-lt"/>
                          <a:ea typeface="微软雅黑" panose="020B0503020204020204" pitchFamily="34" charset="-122"/>
                          <a:cs typeface="Times New Roman" panose="02020603050405020304"/>
                        </a:rPr>
                        <a:t>70</a:t>
                      </a:r>
                      <a:r>
                        <a:rPr lang="zh-CN" sz="1300" kern="100" dirty="0">
                          <a:solidFill>
                            <a:srgbClr val="000000"/>
                          </a:solidFill>
                          <a:latin typeface="+mj-lt"/>
                          <a:ea typeface="微软雅黑" panose="020B0503020204020204" pitchFamily="34" charset="-122"/>
                          <a:cs typeface="Times New Roman" panose="02020603050405020304"/>
                        </a:rPr>
                        <a:t>年代初</a:t>
                      </a:r>
                      <a:r>
                        <a:rPr lang="en-US" sz="1300" kern="100" dirty="0">
                          <a:solidFill>
                            <a:srgbClr val="000000"/>
                          </a:solidFill>
                          <a:latin typeface="+mj-lt"/>
                          <a:ea typeface="微软雅黑" panose="020B0503020204020204" pitchFamily="34" charset="-122"/>
                          <a:cs typeface="Times New Roman" panose="02020603050405020304"/>
                        </a:rPr>
                        <a:t>,</a:t>
                      </a:r>
                      <a:r>
                        <a:rPr lang="zh-CN" sz="1300" kern="100" dirty="0">
                          <a:solidFill>
                            <a:srgbClr val="000000"/>
                          </a:solidFill>
                          <a:latin typeface="+mj-lt"/>
                          <a:ea typeface="微软雅黑" panose="020B0503020204020204" pitchFamily="34" charset="-122"/>
                          <a:cs typeface="Times New Roman" panose="02020603050405020304"/>
                        </a:rPr>
                        <a:t>中国药学家屠呦呦发现了能够有效抵抗疟疾的青蒿素</a:t>
                      </a:r>
                      <a:r>
                        <a:rPr lang="en-US" sz="1300" kern="100" dirty="0">
                          <a:solidFill>
                            <a:srgbClr val="000000"/>
                          </a:solidFill>
                          <a:latin typeface="+mj-lt"/>
                          <a:ea typeface="微软雅黑" panose="020B0503020204020204" pitchFamily="34" charset="-122"/>
                          <a:cs typeface="Times New Roman" panose="02020603050405020304"/>
                        </a:rPr>
                        <a:t>,</a:t>
                      </a:r>
                      <a:r>
                        <a:rPr lang="zh-CN" sz="1300" kern="100" dirty="0">
                          <a:solidFill>
                            <a:srgbClr val="000000"/>
                          </a:solidFill>
                          <a:latin typeface="+mj-lt"/>
                          <a:ea typeface="微软雅黑" panose="020B0503020204020204" pitchFamily="34" charset="-122"/>
                          <a:cs typeface="Times New Roman" panose="02020603050405020304"/>
                        </a:rPr>
                        <a:t>屠呦呦获得</a:t>
                      </a:r>
                      <a:r>
                        <a:rPr lang="en-US" sz="1300" kern="100" dirty="0">
                          <a:solidFill>
                            <a:srgbClr val="000000"/>
                          </a:solidFill>
                          <a:latin typeface="+mj-lt"/>
                          <a:ea typeface="微软雅黑" panose="020B0503020204020204" pitchFamily="34" charset="-122"/>
                          <a:cs typeface="Times New Roman" panose="02020603050405020304"/>
                        </a:rPr>
                        <a:t>2015</a:t>
                      </a:r>
                      <a:r>
                        <a:rPr lang="zh-CN" sz="1300" kern="100" dirty="0">
                          <a:solidFill>
                            <a:srgbClr val="000000"/>
                          </a:solidFill>
                          <a:latin typeface="+mj-lt"/>
                          <a:ea typeface="微软雅黑" panose="020B0503020204020204" pitchFamily="34" charset="-122"/>
                          <a:cs typeface="Times New Roman" panose="02020603050405020304"/>
                        </a:rPr>
                        <a:t>年诺贝尔生理学或医学奖</a:t>
                      </a:r>
                      <a:endParaRPr lang="zh-CN" sz="1300" kern="100" dirty="0">
                        <a:solidFill>
                          <a:srgbClr val="000000"/>
                        </a:solidFill>
                        <a:latin typeface="+mj-lt"/>
                        <a:ea typeface="方正书宋_GBK"/>
                        <a:cs typeface="Times New Roman" panose="02020603050405020304"/>
                      </a:endParaRPr>
                    </a:p>
                    <a:p>
                      <a:pPr>
                        <a:lnSpc>
                          <a:spcPct val="150000"/>
                        </a:lnSpc>
                        <a:spcAft>
                          <a:spcPts val="0"/>
                        </a:spcAft>
                      </a:pPr>
                      <a:r>
                        <a:rPr lang="zh-CN" sz="1300" kern="100" dirty="0">
                          <a:solidFill>
                            <a:srgbClr val="000000"/>
                          </a:solidFill>
                          <a:latin typeface="+mj-lt"/>
                          <a:ea typeface="微软雅黑" panose="020B0503020204020204" pitchFamily="34" charset="-122"/>
                          <a:cs typeface="Times New Roman" panose="02020603050405020304"/>
                        </a:rPr>
                        <a:t>　外交</a:t>
                      </a:r>
                      <a:r>
                        <a:rPr lang="en-US" sz="1300" kern="100" dirty="0">
                          <a:solidFill>
                            <a:srgbClr val="000000"/>
                          </a:solidFill>
                          <a:latin typeface="+mj-lt"/>
                          <a:ea typeface="微软雅黑" panose="020B0503020204020204" pitchFamily="34" charset="-122"/>
                          <a:cs typeface="Times New Roman" panose="02020603050405020304"/>
                        </a:rPr>
                        <a:t>:1971</a:t>
                      </a:r>
                      <a:r>
                        <a:rPr lang="zh-CN" sz="1300" kern="100" dirty="0">
                          <a:solidFill>
                            <a:srgbClr val="000000"/>
                          </a:solidFill>
                          <a:latin typeface="+mj-lt"/>
                          <a:ea typeface="微软雅黑" panose="020B0503020204020204" pitchFamily="34" charset="-122"/>
                          <a:cs typeface="Times New Roman" panose="02020603050405020304"/>
                        </a:rPr>
                        <a:t>年中国重返联合国</a:t>
                      </a:r>
                      <a:r>
                        <a:rPr lang="en-US" sz="1300" kern="100" dirty="0">
                          <a:solidFill>
                            <a:srgbClr val="000000"/>
                          </a:solidFill>
                          <a:latin typeface="+mj-lt"/>
                          <a:ea typeface="微软雅黑" panose="020B0503020204020204" pitchFamily="34" charset="-122"/>
                          <a:cs typeface="Times New Roman" panose="02020603050405020304"/>
                        </a:rPr>
                        <a:t>;1972</a:t>
                      </a:r>
                      <a:r>
                        <a:rPr lang="zh-CN" sz="1300" kern="100" dirty="0">
                          <a:solidFill>
                            <a:srgbClr val="000000"/>
                          </a:solidFill>
                          <a:latin typeface="+mj-lt"/>
                          <a:ea typeface="微软雅黑" panose="020B0503020204020204" pitchFamily="34" charset="-122"/>
                          <a:cs typeface="Times New Roman" panose="02020603050405020304"/>
                        </a:rPr>
                        <a:t>年尼克松访华</a:t>
                      </a:r>
                      <a:r>
                        <a:rPr lang="en-US" sz="1300" kern="100" dirty="0">
                          <a:solidFill>
                            <a:srgbClr val="000000"/>
                          </a:solidFill>
                          <a:latin typeface="+mj-lt"/>
                          <a:ea typeface="微软雅黑" panose="020B0503020204020204" pitchFamily="34" charset="-122"/>
                          <a:cs typeface="Times New Roman" panose="02020603050405020304"/>
                        </a:rPr>
                        <a:t>,</a:t>
                      </a:r>
                      <a:r>
                        <a:rPr lang="zh-CN" sz="1300" kern="100" dirty="0">
                          <a:solidFill>
                            <a:srgbClr val="000000"/>
                          </a:solidFill>
                          <a:latin typeface="+mj-lt"/>
                          <a:ea typeface="微软雅黑" panose="020B0503020204020204" pitchFamily="34" charset="-122"/>
                          <a:cs typeface="Times New Roman" panose="02020603050405020304"/>
                        </a:rPr>
                        <a:t>中美关系开始走向正常化</a:t>
                      </a:r>
                      <a:r>
                        <a:rPr lang="en-US" sz="1300" kern="100" dirty="0">
                          <a:solidFill>
                            <a:srgbClr val="000000"/>
                          </a:solidFill>
                          <a:latin typeface="+mj-lt"/>
                          <a:ea typeface="微软雅黑" panose="020B0503020204020204" pitchFamily="34" charset="-122"/>
                          <a:cs typeface="Times New Roman" panose="02020603050405020304"/>
                        </a:rPr>
                        <a:t>;1972</a:t>
                      </a:r>
                      <a:r>
                        <a:rPr lang="zh-CN" sz="1300" kern="100" dirty="0">
                          <a:solidFill>
                            <a:srgbClr val="000000"/>
                          </a:solidFill>
                          <a:latin typeface="+mj-lt"/>
                          <a:ea typeface="微软雅黑" panose="020B0503020204020204" pitchFamily="34" charset="-122"/>
                          <a:cs typeface="Times New Roman" panose="02020603050405020304"/>
                        </a:rPr>
                        <a:t>年中日建交</a:t>
                      </a:r>
                      <a:endParaRPr lang="zh-CN" sz="1300" kern="100" dirty="0">
                        <a:solidFill>
                          <a:srgbClr val="000000"/>
                        </a:solidFill>
                        <a:latin typeface="+mj-lt"/>
                        <a:ea typeface="方正书宋_GBK"/>
                        <a:cs typeface="Times New Roman" panose="02020603050405020304"/>
                      </a:endParaRPr>
                    </a:p>
                  </a:txBody>
                  <a:tcPr marL="52917" marR="5291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8" name="Rectangle 1"/>
          <p:cNvSpPr>
            <a:spLocks noChangeArrowheads="1"/>
          </p:cNvSpPr>
          <p:nvPr/>
        </p:nvSpPr>
        <p:spPr bwMode="auto">
          <a:xfrm>
            <a:off x="506436" y="1223890"/>
            <a:ext cx="4203395" cy="307777"/>
          </a:xfrm>
          <a:prstGeom prst="rect">
            <a:avLst/>
          </a:prstGeom>
          <a:noFill/>
          <a:ln w="9525">
            <a:noFill/>
            <a:miter lim="800000"/>
          </a:ln>
          <a:effectLst/>
        </p:spPr>
        <p:txBody>
          <a:bodyPr vert="horz" wrap="none" lIns="91440" tIns="45720" rIns="91440" bIns="45720" numCol="1" anchor="ctr" anchorCtr="0" compatLnSpc="1">
            <a:spAutoFit/>
          </a:bodyPr>
          <a:lstStyle/>
          <a:p>
            <a:r>
              <a:rPr lang="en-US" sz="1400" b="1" dirty="0">
                <a:solidFill>
                  <a:srgbClr val="DE7538"/>
                </a:solidFill>
              </a:rPr>
              <a:t>5.</a:t>
            </a:r>
            <a:r>
              <a:rPr lang="zh-CN" altLang="en-US" sz="1400" b="1" dirty="0">
                <a:solidFill>
                  <a:srgbClr val="DE7538"/>
                </a:solidFill>
              </a:rPr>
              <a:t>社会主义现代化建设新时期</a:t>
            </a:r>
            <a:r>
              <a:rPr lang="en-US" sz="1400" b="1" dirty="0">
                <a:solidFill>
                  <a:srgbClr val="DE7538"/>
                </a:solidFill>
              </a:rPr>
              <a:t>(1978</a:t>
            </a:r>
            <a:r>
              <a:rPr lang="zh-CN" altLang="en-US" sz="1400" b="1" dirty="0">
                <a:solidFill>
                  <a:srgbClr val="DE7538"/>
                </a:solidFill>
              </a:rPr>
              <a:t>年</a:t>
            </a:r>
            <a:r>
              <a:rPr lang="en-US" sz="1400" b="1" dirty="0">
                <a:solidFill>
                  <a:srgbClr val="DE7538"/>
                </a:solidFill>
              </a:rPr>
              <a:t>12</a:t>
            </a:r>
            <a:r>
              <a:rPr lang="zh-CN" altLang="en-US" sz="1400" b="1" dirty="0">
                <a:solidFill>
                  <a:srgbClr val="DE7538"/>
                </a:solidFill>
              </a:rPr>
              <a:t>月一现在</a:t>
            </a:r>
            <a:r>
              <a:rPr lang="en-US" sz="1400" b="1" dirty="0">
                <a:solidFill>
                  <a:srgbClr val="DE7538"/>
                </a:solidFill>
              </a:rPr>
              <a:t>)</a:t>
            </a:r>
            <a:endParaRPr lang="zh-CN" altLang="en-US" sz="1400" b="1" dirty="0">
              <a:solidFill>
                <a:srgbClr val="DE7538"/>
              </a:solidFill>
            </a:endParaRPr>
          </a:p>
        </p:txBody>
      </p:sp>
      <p:graphicFrame>
        <p:nvGraphicFramePr>
          <p:cNvPr id="13" name="表格 12"/>
          <p:cNvGraphicFramePr>
            <a:graphicFrameLocks noGrp="1"/>
          </p:cNvGraphicFramePr>
          <p:nvPr/>
        </p:nvGraphicFramePr>
        <p:xfrm>
          <a:off x="604912" y="1766124"/>
          <a:ext cx="7983414" cy="2482322"/>
        </p:xfrm>
        <a:graphic>
          <a:graphicData uri="http://schemas.openxmlformats.org/drawingml/2006/table">
            <a:tbl>
              <a:tblPr/>
              <a:tblGrid>
                <a:gridCol w="808891">
                  <a:extLst>
                    <a:ext uri="{9D8B030D-6E8A-4147-A177-3AD203B41FA5}">
                      <a16:colId xmlns:a16="http://schemas.microsoft.com/office/drawing/2014/main" val="20000"/>
                    </a:ext>
                  </a:extLst>
                </a:gridCol>
                <a:gridCol w="1026942">
                  <a:extLst>
                    <a:ext uri="{9D8B030D-6E8A-4147-A177-3AD203B41FA5}">
                      <a16:colId xmlns:a16="http://schemas.microsoft.com/office/drawing/2014/main" val="20001"/>
                    </a:ext>
                  </a:extLst>
                </a:gridCol>
                <a:gridCol w="6147581">
                  <a:extLst>
                    <a:ext uri="{9D8B030D-6E8A-4147-A177-3AD203B41FA5}">
                      <a16:colId xmlns:a16="http://schemas.microsoft.com/office/drawing/2014/main" val="20002"/>
                    </a:ext>
                  </a:extLst>
                </a:gridCol>
              </a:tblGrid>
              <a:tr h="218750">
                <a:tc>
                  <a:txBody>
                    <a:bodyPr/>
                    <a:lstStyle/>
                    <a:p>
                      <a:pPr algn="ct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主题</a:t>
                      </a:r>
                      <a:endParaRPr lang="zh-CN" sz="1050" kern="100" dirty="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gridSpan="2">
                  <a:txBody>
                    <a:bodyPr/>
                    <a:lstStyle/>
                    <a:p>
                      <a:pPr algn="ct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具体内容</a:t>
                      </a:r>
                      <a:endParaRPr lang="zh-CN" sz="1050" kern="100" dirty="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hMerge="1">
                  <a:txBody>
                    <a:bodyPr/>
                    <a:lstStyle/>
                    <a:p>
                      <a:endParaRPr lang="zh-CN"/>
                    </a:p>
                  </a:txBody>
                  <a:tcPr/>
                </a:tc>
                <a:extLst>
                  <a:ext uri="{0D108BD9-81ED-4DB2-BD59-A6C34878D82A}">
                    <a16:rowId xmlns:a16="http://schemas.microsoft.com/office/drawing/2014/main" val="10000"/>
                  </a:ext>
                </a:extLst>
              </a:tr>
              <a:tr h="743929">
                <a:tc>
                  <a:txBody>
                    <a:bodyPr/>
                    <a:lstStyle/>
                    <a:p>
                      <a:pPr algn="ct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伟大转折</a:t>
                      </a:r>
                      <a:endParaRPr lang="zh-CN" sz="1050" kern="100" dirty="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中共十一届三中全会</a:t>
                      </a:r>
                      <a:endParaRPr lang="zh-CN" sz="1050" kern="100" dirty="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　</a:t>
                      </a:r>
                      <a:r>
                        <a:rPr lang="en-US" sz="1400" kern="100" dirty="0">
                          <a:solidFill>
                            <a:srgbClr val="000000"/>
                          </a:solidFill>
                          <a:latin typeface="+mn-lt"/>
                          <a:ea typeface="微软雅黑" panose="020B0503020204020204" pitchFamily="34" charset="-122"/>
                          <a:cs typeface="Times New Roman" panose="02020603050405020304"/>
                        </a:rPr>
                        <a:t>1978</a:t>
                      </a:r>
                      <a:r>
                        <a:rPr lang="zh-CN" sz="1400" kern="100" dirty="0">
                          <a:solidFill>
                            <a:srgbClr val="000000"/>
                          </a:solidFill>
                          <a:latin typeface="+mn-lt"/>
                          <a:ea typeface="微软雅黑" panose="020B0503020204020204" pitchFamily="34" charset="-122"/>
                          <a:cs typeface="Times New Roman" panose="02020603050405020304"/>
                        </a:rPr>
                        <a:t>年召开的中共十一届三中全会是新中国成立以来党的历史上具有深远意义的伟大转折</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开启了我国改革开放历史新时期</a:t>
                      </a:r>
                      <a:endParaRPr lang="zh-CN" sz="1050" kern="100" dirty="0">
                        <a:solidFill>
                          <a:srgbClr val="000000"/>
                        </a:solidFill>
                        <a:latin typeface="+mn-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495952">
                <a:tc rowSpan="2">
                  <a:txBody>
                    <a:bodyPr/>
                    <a:lstStyle/>
                    <a:p>
                      <a:pPr algn="ct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改革开放</a:t>
                      </a:r>
                      <a:endParaRPr lang="zh-CN" sz="1050" kern="100" dirty="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对内改革</a:t>
                      </a:r>
                      <a:endParaRPr lang="zh-CN" sz="1050" kern="100" dirty="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家庭联产承包责任制、国有企业改革</a:t>
                      </a:r>
                      <a:endParaRPr lang="zh-CN" sz="1050" kern="100" dirty="0">
                        <a:solidFill>
                          <a:srgbClr val="000000"/>
                        </a:solidFill>
                        <a:latin typeface="+mn-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r h="922401">
                <a:tc vMerge="1">
                  <a:txBody>
                    <a:bodyPr/>
                    <a:lstStyle/>
                    <a:p>
                      <a:endParaRPr lang="zh-CN"/>
                    </a:p>
                  </a:txBody>
                  <a:tcPr/>
                </a:tc>
                <a:tc>
                  <a:txBody>
                    <a:bodyPr/>
                    <a:lstStyle/>
                    <a:p>
                      <a:pPr algn="ct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对外开放</a:t>
                      </a:r>
                      <a:endParaRPr lang="zh-CN" sz="1050" kern="100" dirty="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　形成了经济特区——沿海开放城市——沿海经济开放区——内地</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这样一个全方位、多层次、宽领域的对外开放格局</a:t>
                      </a:r>
                      <a:endParaRPr lang="zh-CN" sz="1050" kern="100" dirty="0">
                        <a:solidFill>
                          <a:srgbClr val="000000"/>
                        </a:solidFill>
                        <a:latin typeface="+mn-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up)">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745587" y="1280377"/>
          <a:ext cx="7793502" cy="3200400"/>
        </p:xfrm>
        <a:graphic>
          <a:graphicData uri="http://schemas.openxmlformats.org/drawingml/2006/table">
            <a:tbl>
              <a:tblPr/>
              <a:tblGrid>
                <a:gridCol w="944667">
                  <a:extLst>
                    <a:ext uri="{9D8B030D-6E8A-4147-A177-3AD203B41FA5}">
                      <a16:colId xmlns:a16="http://schemas.microsoft.com/office/drawing/2014/main" val="20000"/>
                    </a:ext>
                  </a:extLst>
                </a:gridCol>
                <a:gridCol w="944667">
                  <a:extLst>
                    <a:ext uri="{9D8B030D-6E8A-4147-A177-3AD203B41FA5}">
                      <a16:colId xmlns:a16="http://schemas.microsoft.com/office/drawing/2014/main" val="20001"/>
                    </a:ext>
                  </a:extLst>
                </a:gridCol>
                <a:gridCol w="5904168">
                  <a:extLst>
                    <a:ext uri="{9D8B030D-6E8A-4147-A177-3AD203B41FA5}">
                      <a16:colId xmlns:a16="http://schemas.microsoft.com/office/drawing/2014/main" val="20002"/>
                    </a:ext>
                  </a:extLst>
                </a:gridCol>
              </a:tblGrid>
              <a:tr h="500143">
                <a:tc rowSpan="4">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中国特色</a:t>
                      </a:r>
                      <a:endParaRPr lang="zh-CN" sz="1400" kern="100">
                        <a:solidFill>
                          <a:srgbClr val="000000"/>
                        </a:solidFill>
                        <a:latin typeface="+mn-lt"/>
                        <a:ea typeface="方正书宋_GBK"/>
                        <a:cs typeface="Times New Roman" panose="02020603050405020304"/>
                      </a:endParaRPr>
                    </a:p>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社会主义</a:t>
                      </a:r>
                      <a:endParaRPr lang="zh-CN" sz="1400" kern="100">
                        <a:solidFill>
                          <a:srgbClr val="000000"/>
                        </a:solidFill>
                        <a:latin typeface="+mn-lt"/>
                        <a:ea typeface="方正书宋_GBK"/>
                        <a:cs typeface="Times New Roman" panose="02020603050405020304"/>
                      </a:endParaRPr>
                    </a:p>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理论体系</a:t>
                      </a:r>
                      <a:endParaRPr lang="zh-CN" sz="140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邓小平</a:t>
                      </a:r>
                      <a:endParaRPr lang="zh-CN" sz="1400" kern="100">
                        <a:solidFill>
                          <a:srgbClr val="000000"/>
                        </a:solidFill>
                        <a:latin typeface="+mn-lt"/>
                        <a:ea typeface="方正书宋_GBK"/>
                        <a:cs typeface="Times New Roman" panose="02020603050405020304"/>
                      </a:endParaRPr>
                    </a:p>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理论</a:t>
                      </a:r>
                      <a:endParaRPr lang="zh-CN" sz="140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　阐明了在中国建设社会主义、巩固和发展社会主义的基本问题</a:t>
                      </a:r>
                      <a:r>
                        <a:rPr lang="en-US" sz="1400" kern="100">
                          <a:solidFill>
                            <a:srgbClr val="000000"/>
                          </a:solidFill>
                          <a:latin typeface="+mn-lt"/>
                          <a:ea typeface="微软雅黑" panose="020B0503020204020204" pitchFamily="34" charset="-122"/>
                          <a:cs typeface="Times New Roman" panose="02020603050405020304"/>
                        </a:rPr>
                        <a:t>,</a:t>
                      </a:r>
                      <a:r>
                        <a:rPr lang="zh-CN" sz="1400" kern="100">
                          <a:solidFill>
                            <a:srgbClr val="000000"/>
                          </a:solidFill>
                          <a:latin typeface="+mn-lt"/>
                          <a:ea typeface="微软雅黑" panose="020B0503020204020204" pitchFamily="34" charset="-122"/>
                          <a:cs typeface="Times New Roman" panose="02020603050405020304"/>
                        </a:rPr>
                        <a:t>是马克思主义在中国发展的新阶段</a:t>
                      </a:r>
                      <a:endParaRPr lang="zh-CN" sz="1400" kern="100">
                        <a:solidFill>
                          <a:srgbClr val="000000"/>
                        </a:solidFill>
                        <a:latin typeface="+mn-lt"/>
                        <a:ea typeface="方正书宋_GBK"/>
                        <a:cs typeface="Times New Roman" panose="02020603050405020304"/>
                      </a:endParaRPr>
                    </a:p>
                  </a:txBody>
                  <a:tcPr marL="49804" marR="4980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r h="601999">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“三个代表”</a:t>
                      </a:r>
                      <a:endParaRPr lang="zh-CN" sz="1400" kern="100">
                        <a:solidFill>
                          <a:srgbClr val="000000"/>
                        </a:solidFill>
                        <a:latin typeface="+mn-lt"/>
                        <a:ea typeface="方正书宋_GBK"/>
                        <a:cs typeface="Times New Roman" panose="02020603050405020304"/>
                      </a:endParaRPr>
                    </a:p>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重要思想</a:t>
                      </a:r>
                      <a:endParaRPr lang="zh-CN" sz="140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　进一步回答了什么是社会主义</a:t>
                      </a:r>
                      <a:r>
                        <a:rPr lang="en-US" sz="1400" kern="100">
                          <a:solidFill>
                            <a:srgbClr val="000000"/>
                          </a:solidFill>
                          <a:latin typeface="+mn-lt"/>
                          <a:ea typeface="微软雅黑" panose="020B0503020204020204" pitchFamily="34" charset="-122"/>
                          <a:cs typeface="Times New Roman" panose="02020603050405020304"/>
                        </a:rPr>
                        <a:t>,</a:t>
                      </a:r>
                      <a:r>
                        <a:rPr lang="zh-CN" sz="1400" kern="100">
                          <a:solidFill>
                            <a:srgbClr val="000000"/>
                          </a:solidFill>
                          <a:latin typeface="+mn-lt"/>
                          <a:ea typeface="微软雅黑" panose="020B0503020204020204" pitchFamily="34" charset="-122"/>
                          <a:cs typeface="Times New Roman" panose="02020603050405020304"/>
                        </a:rPr>
                        <a:t>怎样建设社会主义的问题</a:t>
                      </a:r>
                      <a:r>
                        <a:rPr lang="en-US" sz="1400" kern="100">
                          <a:solidFill>
                            <a:srgbClr val="000000"/>
                          </a:solidFill>
                          <a:latin typeface="+mn-lt"/>
                          <a:ea typeface="微软雅黑" panose="020B0503020204020204" pitchFamily="34" charset="-122"/>
                          <a:cs typeface="Times New Roman" panose="02020603050405020304"/>
                        </a:rPr>
                        <a:t>,</a:t>
                      </a:r>
                      <a:r>
                        <a:rPr lang="zh-CN" sz="1400" kern="100">
                          <a:solidFill>
                            <a:srgbClr val="000000"/>
                          </a:solidFill>
                          <a:latin typeface="+mn-lt"/>
                          <a:ea typeface="微软雅黑" panose="020B0503020204020204" pitchFamily="34" charset="-122"/>
                          <a:cs typeface="Times New Roman" panose="02020603050405020304"/>
                        </a:rPr>
                        <a:t>创造性地回答了建设什么样的党、怎样建设党的问题</a:t>
                      </a:r>
                      <a:endParaRPr lang="zh-CN" sz="1400" kern="100">
                        <a:solidFill>
                          <a:srgbClr val="000000"/>
                        </a:solidFill>
                        <a:latin typeface="+mn-lt"/>
                        <a:ea typeface="方正书宋_GBK"/>
                        <a:cs typeface="Times New Roman" panose="02020603050405020304"/>
                      </a:endParaRPr>
                    </a:p>
                  </a:txBody>
                  <a:tcPr marL="49804" marR="4980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500143">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科学发展观</a:t>
                      </a:r>
                      <a:endParaRPr lang="zh-CN" sz="140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　对新形势下实现什么样的发展、怎样发展等重大问题作出了新的科学回答</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是马克思主义关于发展的世界观和方法论的集中体现</a:t>
                      </a:r>
                      <a:endParaRPr lang="zh-CN" sz="1400" kern="100" dirty="0">
                        <a:solidFill>
                          <a:srgbClr val="000000"/>
                        </a:solidFill>
                        <a:latin typeface="+mn-lt"/>
                        <a:ea typeface="方正书宋_GBK"/>
                        <a:cs typeface="Times New Roman" panose="02020603050405020304"/>
                      </a:endParaRPr>
                    </a:p>
                  </a:txBody>
                  <a:tcPr marL="49804" marR="4980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r h="1203999">
                <a:tc vMerge="1">
                  <a:txBody>
                    <a:bodyPr/>
                    <a:lstStyle/>
                    <a:p>
                      <a:endParaRPr lang="zh-CN"/>
                    </a:p>
                  </a:txBody>
                  <a:tcPr/>
                </a:tc>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习近平新</a:t>
                      </a:r>
                      <a:endParaRPr lang="zh-CN" sz="1400" kern="100">
                        <a:solidFill>
                          <a:srgbClr val="000000"/>
                        </a:solidFill>
                        <a:latin typeface="+mn-lt"/>
                        <a:ea typeface="方正书宋_GBK"/>
                        <a:cs typeface="Times New Roman" panose="02020603050405020304"/>
                      </a:endParaRPr>
                    </a:p>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时代中国</a:t>
                      </a:r>
                      <a:endParaRPr lang="zh-CN" sz="1400" kern="100">
                        <a:solidFill>
                          <a:srgbClr val="000000"/>
                        </a:solidFill>
                        <a:latin typeface="+mn-lt"/>
                        <a:ea typeface="方正书宋_GBK"/>
                        <a:cs typeface="Times New Roman" panose="02020603050405020304"/>
                      </a:endParaRPr>
                    </a:p>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特色社会</a:t>
                      </a:r>
                      <a:endParaRPr lang="zh-CN" sz="1400" kern="100">
                        <a:solidFill>
                          <a:srgbClr val="000000"/>
                        </a:solidFill>
                        <a:latin typeface="+mn-lt"/>
                        <a:ea typeface="方正书宋_GBK"/>
                        <a:cs typeface="Times New Roman" panose="02020603050405020304"/>
                      </a:endParaRPr>
                    </a:p>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主义思想</a:t>
                      </a:r>
                      <a:endParaRPr lang="zh-CN" sz="140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　是对马克思列宁主义、毛泽东思想、邓小平理论、“三个代表”重要思想、科学发展观的继承和发展</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是马克思主义中国化最新成果</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是党和人民实践经验和集体智慧的结晶</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是中国特色社会主义理论体系的重要组成部分</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是全党全国人民为实现中华民族的伟大复兴而奋斗的行动指南</a:t>
                      </a:r>
                      <a:endParaRPr lang="zh-CN" sz="1400" kern="100" dirty="0">
                        <a:solidFill>
                          <a:srgbClr val="000000"/>
                        </a:solidFill>
                        <a:latin typeface="+mn-lt"/>
                        <a:ea typeface="方正书宋_GBK"/>
                        <a:cs typeface="Times New Roman" panose="02020603050405020304"/>
                      </a:endParaRPr>
                    </a:p>
                  </a:txBody>
                  <a:tcPr marL="49804" marR="4980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8" name="文本框 14"/>
          <p:cNvSpPr txBox="1"/>
          <p:nvPr/>
        </p:nvSpPr>
        <p:spPr>
          <a:xfrm>
            <a:off x="545146" y="1148401"/>
            <a:ext cx="3782052" cy="465118"/>
          </a:xfrm>
          <a:prstGeom prst="rect">
            <a:avLst/>
          </a:prstGeom>
          <a:noFill/>
        </p:spPr>
        <p:txBody>
          <a:bodyPr wrap="none" lIns="36000" tIns="36000" rIns="36000" bIns="36000" rtlCol="0">
            <a:spAutoFit/>
          </a:bodyPr>
          <a:lstStyle/>
          <a:p>
            <a:pPr>
              <a:lnSpc>
                <a:spcPct val="150000"/>
              </a:lnSpc>
            </a:pP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要点三</a:t>
            </a: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　中国共产党召开的重大会议</a:t>
            </a:r>
          </a:p>
        </p:txBody>
      </p:sp>
      <p:graphicFrame>
        <p:nvGraphicFramePr>
          <p:cNvPr id="10" name="表格 9"/>
          <p:cNvGraphicFramePr>
            <a:graphicFrameLocks noGrp="1"/>
          </p:cNvGraphicFramePr>
          <p:nvPr/>
        </p:nvGraphicFramePr>
        <p:xfrm>
          <a:off x="618977" y="1679332"/>
          <a:ext cx="7913077" cy="3200400"/>
        </p:xfrm>
        <a:graphic>
          <a:graphicData uri="http://schemas.openxmlformats.org/drawingml/2006/table">
            <a:tbl>
              <a:tblPr/>
              <a:tblGrid>
                <a:gridCol w="741169">
                  <a:extLst>
                    <a:ext uri="{9D8B030D-6E8A-4147-A177-3AD203B41FA5}">
                      <a16:colId xmlns:a16="http://schemas.microsoft.com/office/drawing/2014/main" val="20000"/>
                    </a:ext>
                  </a:extLst>
                </a:gridCol>
                <a:gridCol w="996191">
                  <a:extLst>
                    <a:ext uri="{9D8B030D-6E8A-4147-A177-3AD203B41FA5}">
                      <a16:colId xmlns:a16="http://schemas.microsoft.com/office/drawing/2014/main" val="20001"/>
                    </a:ext>
                  </a:extLst>
                </a:gridCol>
                <a:gridCol w="3974124">
                  <a:extLst>
                    <a:ext uri="{9D8B030D-6E8A-4147-A177-3AD203B41FA5}">
                      <a16:colId xmlns:a16="http://schemas.microsoft.com/office/drawing/2014/main" val="20002"/>
                    </a:ext>
                  </a:extLst>
                </a:gridCol>
                <a:gridCol w="2201593">
                  <a:extLst>
                    <a:ext uri="{9D8B030D-6E8A-4147-A177-3AD203B41FA5}">
                      <a16:colId xmlns:a16="http://schemas.microsoft.com/office/drawing/2014/main" val="20003"/>
                    </a:ext>
                  </a:extLst>
                </a:gridCol>
              </a:tblGrid>
              <a:tr h="171802">
                <a:tc>
                  <a:txBody>
                    <a:bodyPr/>
                    <a:lstStyle/>
                    <a:p>
                      <a:pPr algn="ctr">
                        <a:lnSpc>
                          <a:spcPct val="150000"/>
                        </a:lnSpc>
                        <a:spcAft>
                          <a:spcPts val="0"/>
                        </a:spcAft>
                      </a:pPr>
                      <a:r>
                        <a:rPr lang="zh-CN" sz="1400" kern="100">
                          <a:solidFill>
                            <a:srgbClr val="000000"/>
                          </a:solidFill>
                          <a:latin typeface="+mj-ea"/>
                          <a:ea typeface="+mj-ea"/>
                          <a:cs typeface="Times New Roman" panose="02020603050405020304"/>
                        </a:rPr>
                        <a:t>名称</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a:solidFill>
                            <a:srgbClr val="000000"/>
                          </a:solidFill>
                          <a:latin typeface="+mj-ea"/>
                          <a:ea typeface="+mj-ea"/>
                          <a:cs typeface="Times New Roman" panose="02020603050405020304"/>
                        </a:rPr>
                        <a:t>时间、地点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a:solidFill>
                            <a:srgbClr val="000000"/>
                          </a:solidFill>
                          <a:latin typeface="+mj-ea"/>
                          <a:ea typeface="+mj-ea"/>
                          <a:cs typeface="Times New Roman" panose="02020603050405020304"/>
                        </a:rPr>
                        <a:t>主要内容</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dirty="0">
                          <a:solidFill>
                            <a:srgbClr val="000000"/>
                          </a:solidFill>
                          <a:latin typeface="+mj-ea"/>
                          <a:ea typeface="+mj-ea"/>
                          <a:cs typeface="Times New Roman" panose="02020603050405020304"/>
                        </a:rPr>
                        <a:t>影响</a:t>
                      </a:r>
                    </a:p>
                  </a:txBody>
                  <a:tcPr marL="47037" marR="4703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0"/>
                  </a:ext>
                </a:extLst>
              </a:tr>
              <a:tr h="859009">
                <a:tc>
                  <a:txBody>
                    <a:bodyPr/>
                    <a:lstStyle/>
                    <a:p>
                      <a:pPr algn="ctr">
                        <a:lnSpc>
                          <a:spcPct val="150000"/>
                        </a:lnSpc>
                        <a:spcAft>
                          <a:spcPts val="0"/>
                        </a:spcAft>
                      </a:pPr>
                      <a:r>
                        <a:rPr lang="zh-CN" sz="1400" kern="100">
                          <a:solidFill>
                            <a:srgbClr val="000000"/>
                          </a:solidFill>
                          <a:latin typeface="+mj-ea"/>
                          <a:ea typeface="+mj-ea"/>
                          <a:cs typeface="Times New Roman" panose="02020603050405020304"/>
                        </a:rPr>
                        <a:t>中共一大</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mj-ea"/>
                          <a:ea typeface="+mj-ea"/>
                          <a:cs typeface="Times New Roman" panose="02020603050405020304"/>
                        </a:rPr>
                        <a:t>1921</a:t>
                      </a:r>
                      <a:r>
                        <a:rPr lang="zh-CN" sz="1400" kern="100" dirty="0">
                          <a:solidFill>
                            <a:srgbClr val="000000"/>
                          </a:solidFill>
                          <a:latin typeface="+mj-ea"/>
                          <a:ea typeface="+mj-ea"/>
                          <a:cs typeface="Times New Roman" panose="02020603050405020304"/>
                        </a:rPr>
                        <a:t>年</a:t>
                      </a:r>
                      <a:r>
                        <a:rPr lang="en-US" sz="1400" kern="100" dirty="0">
                          <a:solidFill>
                            <a:srgbClr val="000000"/>
                          </a:solidFill>
                          <a:latin typeface="+mj-ea"/>
                          <a:ea typeface="+mj-ea"/>
                          <a:cs typeface="Times New Roman" panose="02020603050405020304"/>
                        </a:rPr>
                        <a:t>7</a:t>
                      </a:r>
                      <a:r>
                        <a:rPr lang="zh-CN" sz="1400" kern="100" dirty="0">
                          <a:solidFill>
                            <a:srgbClr val="000000"/>
                          </a:solidFill>
                          <a:latin typeface="+mj-ea"/>
                          <a:ea typeface="+mj-ea"/>
                          <a:cs typeface="Times New Roman" panose="02020603050405020304"/>
                        </a:rPr>
                        <a:t>月上海</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后转移到浙江嘉兴</a:t>
                      </a:r>
                      <a:r>
                        <a:rPr lang="en-US" sz="1400" kern="100" dirty="0">
                          <a:solidFill>
                            <a:srgbClr val="000000"/>
                          </a:solidFill>
                          <a:latin typeface="+mj-ea"/>
                          <a:ea typeface="+mj-ea"/>
                          <a:cs typeface="Times New Roman" panose="02020603050405020304"/>
                        </a:rPr>
                        <a:t>)</a:t>
                      </a:r>
                      <a:endParaRPr lang="zh-CN" sz="1400" kern="100" dirty="0">
                        <a:solidFill>
                          <a:srgbClr val="000000"/>
                        </a:solidFill>
                        <a:latin typeface="+mj-ea"/>
                        <a:ea typeface="+mj-ea"/>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ea"/>
                          <a:ea typeface="+mj-ea"/>
                          <a:cs typeface="Times New Roman" panose="02020603050405020304"/>
                        </a:rPr>
                        <a:t>　大会通过了中国共产党历史上第一个党纲。党纲确定党的名称为中国共产党</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奋斗目标是推翻资产阶级政权</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建立无产阶级专政</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实现共产主义</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大会确定党的中心工作是领导和组织工人运动</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成立党的中央领导机构中央局</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陈独秀当选为中央局书记</a:t>
                      </a:r>
                    </a:p>
                  </a:txBody>
                  <a:tcPr marL="47037" marR="4703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ea"/>
                          <a:ea typeface="+mj-ea"/>
                          <a:cs typeface="Times New Roman" panose="02020603050405020304"/>
                        </a:rPr>
                        <a:t>　这次大会正式宣告了中国共产党的诞生。自从有了中国共产党</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中国革命的面貌就焕然一新了</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687207">
                <a:tc>
                  <a:txBody>
                    <a:bodyPr/>
                    <a:lstStyle/>
                    <a:p>
                      <a:pPr algn="ctr">
                        <a:lnSpc>
                          <a:spcPct val="150000"/>
                        </a:lnSpc>
                        <a:spcAft>
                          <a:spcPts val="0"/>
                        </a:spcAft>
                      </a:pPr>
                      <a:r>
                        <a:rPr lang="zh-CN" sz="1400" kern="100">
                          <a:solidFill>
                            <a:srgbClr val="000000"/>
                          </a:solidFill>
                          <a:latin typeface="+mj-ea"/>
                          <a:ea typeface="+mj-ea"/>
                          <a:cs typeface="Times New Roman" panose="02020603050405020304"/>
                        </a:rPr>
                        <a:t>中共二大</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mj-ea"/>
                          <a:ea typeface="+mj-ea"/>
                          <a:cs typeface="Times New Roman" panose="02020603050405020304"/>
                        </a:rPr>
                        <a:t>1922</a:t>
                      </a:r>
                      <a:r>
                        <a:rPr lang="zh-CN" sz="1400" kern="100">
                          <a:solidFill>
                            <a:srgbClr val="000000"/>
                          </a:solidFill>
                          <a:latin typeface="+mj-ea"/>
                          <a:ea typeface="+mj-ea"/>
                          <a:cs typeface="Times New Roman" panose="02020603050405020304"/>
                        </a:rPr>
                        <a:t>年</a:t>
                      </a:r>
                      <a:r>
                        <a:rPr lang="en-US" sz="1400" kern="100">
                          <a:solidFill>
                            <a:srgbClr val="000000"/>
                          </a:solidFill>
                          <a:latin typeface="+mj-ea"/>
                          <a:ea typeface="+mj-ea"/>
                          <a:cs typeface="Times New Roman" panose="02020603050405020304"/>
                        </a:rPr>
                        <a:t>7</a:t>
                      </a:r>
                      <a:r>
                        <a:rPr lang="zh-CN" sz="1400" kern="100">
                          <a:solidFill>
                            <a:srgbClr val="000000"/>
                          </a:solidFill>
                          <a:latin typeface="+mj-ea"/>
                          <a:ea typeface="+mj-ea"/>
                          <a:cs typeface="Times New Roman" panose="02020603050405020304"/>
                        </a:rPr>
                        <a:t>月上海</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mj-ea"/>
                          <a:ea typeface="+mj-ea"/>
                          <a:cs typeface="Times New Roman" panose="02020603050405020304"/>
                        </a:rPr>
                        <a:t>　大会重申了党的最终奋斗目标是建设共产主义。制定了党的最低纲领</a:t>
                      </a:r>
                      <a:r>
                        <a:rPr lang="en-US" sz="1400" kern="100">
                          <a:solidFill>
                            <a:srgbClr val="000000"/>
                          </a:solidFill>
                          <a:latin typeface="+mj-ea"/>
                          <a:ea typeface="+mj-ea"/>
                          <a:cs typeface="Times New Roman" panose="02020603050405020304"/>
                        </a:rPr>
                        <a:t>:</a:t>
                      </a:r>
                      <a:r>
                        <a:rPr lang="zh-CN" sz="1400" kern="100">
                          <a:solidFill>
                            <a:srgbClr val="000000"/>
                          </a:solidFill>
                          <a:latin typeface="+mj-ea"/>
                          <a:ea typeface="+mj-ea"/>
                          <a:cs typeface="Times New Roman" panose="02020603050405020304"/>
                        </a:rPr>
                        <a:t>在民主革命阶段</a:t>
                      </a:r>
                      <a:r>
                        <a:rPr lang="en-US" sz="1400" kern="100">
                          <a:solidFill>
                            <a:srgbClr val="000000"/>
                          </a:solidFill>
                          <a:latin typeface="+mj-ea"/>
                          <a:ea typeface="+mj-ea"/>
                          <a:cs typeface="Times New Roman" panose="02020603050405020304"/>
                        </a:rPr>
                        <a:t>,</a:t>
                      </a:r>
                      <a:r>
                        <a:rPr lang="zh-CN" sz="1400" kern="100">
                          <a:solidFill>
                            <a:srgbClr val="000000"/>
                          </a:solidFill>
                          <a:latin typeface="+mj-ea"/>
                          <a:ea typeface="+mj-ea"/>
                          <a:cs typeface="Times New Roman" panose="02020603050405020304"/>
                        </a:rPr>
                        <a:t>党的主要任务是打倒军阀</a:t>
                      </a:r>
                      <a:r>
                        <a:rPr lang="en-US" sz="1400" kern="100">
                          <a:solidFill>
                            <a:srgbClr val="000000"/>
                          </a:solidFill>
                          <a:latin typeface="+mj-ea"/>
                          <a:ea typeface="+mj-ea"/>
                          <a:cs typeface="Times New Roman" panose="02020603050405020304"/>
                        </a:rPr>
                        <a:t>,</a:t>
                      </a:r>
                      <a:r>
                        <a:rPr lang="zh-CN" sz="1400" kern="100">
                          <a:solidFill>
                            <a:srgbClr val="000000"/>
                          </a:solidFill>
                          <a:latin typeface="+mj-ea"/>
                          <a:ea typeface="+mj-ea"/>
                          <a:cs typeface="Times New Roman" panose="02020603050405020304"/>
                        </a:rPr>
                        <a:t>推翻帝国主义</a:t>
                      </a:r>
                      <a:r>
                        <a:rPr lang="en-US" sz="1400" kern="100">
                          <a:solidFill>
                            <a:srgbClr val="000000"/>
                          </a:solidFill>
                          <a:latin typeface="+mj-ea"/>
                          <a:ea typeface="+mj-ea"/>
                          <a:cs typeface="Times New Roman" panose="02020603050405020304"/>
                        </a:rPr>
                        <a:t>,</a:t>
                      </a:r>
                      <a:r>
                        <a:rPr lang="zh-CN" sz="1400" kern="100">
                          <a:solidFill>
                            <a:srgbClr val="000000"/>
                          </a:solidFill>
                          <a:latin typeface="+mj-ea"/>
                          <a:ea typeface="+mj-ea"/>
                          <a:cs typeface="Times New Roman" panose="02020603050405020304"/>
                        </a:rPr>
                        <a:t>将中国统一为真正的民主共和国</a:t>
                      </a:r>
                    </a:p>
                  </a:txBody>
                  <a:tcPr marL="47037" marR="4703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ea"/>
                          <a:ea typeface="+mj-ea"/>
                          <a:cs typeface="Times New Roman" panose="02020603050405020304"/>
                        </a:rPr>
                        <a:t>　中国共产党就在中国历史上第一次提出了彻底的反帝反封建的民主革命纲领</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up)">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618980" y="1317967"/>
          <a:ext cx="7856805" cy="2240280"/>
        </p:xfrm>
        <a:graphic>
          <a:graphicData uri="http://schemas.openxmlformats.org/drawingml/2006/table">
            <a:tbl>
              <a:tblPr/>
              <a:tblGrid>
                <a:gridCol w="735898">
                  <a:extLst>
                    <a:ext uri="{9D8B030D-6E8A-4147-A177-3AD203B41FA5}">
                      <a16:colId xmlns:a16="http://schemas.microsoft.com/office/drawing/2014/main" val="20000"/>
                    </a:ext>
                  </a:extLst>
                </a:gridCol>
                <a:gridCol w="1471799">
                  <a:extLst>
                    <a:ext uri="{9D8B030D-6E8A-4147-A177-3AD203B41FA5}">
                      <a16:colId xmlns:a16="http://schemas.microsoft.com/office/drawing/2014/main" val="20001"/>
                    </a:ext>
                  </a:extLst>
                </a:gridCol>
                <a:gridCol w="3201329">
                  <a:extLst>
                    <a:ext uri="{9D8B030D-6E8A-4147-A177-3AD203B41FA5}">
                      <a16:colId xmlns:a16="http://schemas.microsoft.com/office/drawing/2014/main" val="20002"/>
                    </a:ext>
                  </a:extLst>
                </a:gridCol>
                <a:gridCol w="2447779">
                  <a:extLst>
                    <a:ext uri="{9D8B030D-6E8A-4147-A177-3AD203B41FA5}">
                      <a16:colId xmlns:a16="http://schemas.microsoft.com/office/drawing/2014/main" val="20003"/>
                    </a:ext>
                  </a:extLst>
                </a:gridCol>
              </a:tblGrid>
              <a:tr h="0">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中共三大</a:t>
                      </a:r>
                      <a:endParaRPr lang="zh-CN" sz="105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mn-lt"/>
                          <a:ea typeface="方正书宋_GBK"/>
                          <a:cs typeface="Times New Roman" panose="02020603050405020304"/>
                        </a:rPr>
                        <a:t>1923</a:t>
                      </a:r>
                      <a:r>
                        <a:rPr lang="zh-CN" sz="1400" kern="100">
                          <a:solidFill>
                            <a:srgbClr val="000000"/>
                          </a:solidFill>
                          <a:latin typeface="+mn-lt"/>
                          <a:ea typeface="微软雅黑" panose="020B0503020204020204" pitchFamily="34" charset="-122"/>
                          <a:cs typeface="Times New Roman" panose="02020603050405020304"/>
                        </a:rPr>
                        <a:t>年广州</a:t>
                      </a:r>
                      <a:endParaRPr lang="zh-CN" sz="105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　正式决定同孙中山领导的国民党合作</a:t>
                      </a:r>
                      <a:r>
                        <a:rPr lang="en-US" sz="1400" kern="100">
                          <a:solidFill>
                            <a:srgbClr val="000000"/>
                          </a:solidFill>
                          <a:latin typeface="+mn-lt"/>
                          <a:ea typeface="微软雅黑" panose="020B0503020204020204" pitchFamily="34" charset="-122"/>
                          <a:cs typeface="Times New Roman" panose="02020603050405020304"/>
                        </a:rPr>
                        <a:t>,</a:t>
                      </a:r>
                      <a:r>
                        <a:rPr lang="zh-CN" sz="1400" kern="100">
                          <a:solidFill>
                            <a:srgbClr val="000000"/>
                          </a:solidFill>
                          <a:latin typeface="+mn-lt"/>
                          <a:ea typeface="微软雅黑" panose="020B0503020204020204" pitchFamily="34" charset="-122"/>
                          <a:cs typeface="Times New Roman" panose="02020603050405020304"/>
                        </a:rPr>
                        <a:t>建立革命统一战线</a:t>
                      </a:r>
                      <a:endParaRPr lang="zh-CN" sz="1050" kern="100">
                        <a:solidFill>
                          <a:srgbClr val="000000"/>
                        </a:solidFill>
                        <a:latin typeface="+mn-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　促进了第一次国共合作的实现</a:t>
                      </a:r>
                      <a:r>
                        <a:rPr lang="en-US" sz="1400" kern="100">
                          <a:solidFill>
                            <a:srgbClr val="000000"/>
                          </a:solidFill>
                          <a:latin typeface="+mn-lt"/>
                          <a:ea typeface="微软雅黑" panose="020B0503020204020204" pitchFamily="34" charset="-122"/>
                          <a:cs typeface="Times New Roman" panose="02020603050405020304"/>
                        </a:rPr>
                        <a:t>,</a:t>
                      </a:r>
                      <a:r>
                        <a:rPr lang="zh-CN" sz="1400" kern="100">
                          <a:solidFill>
                            <a:srgbClr val="000000"/>
                          </a:solidFill>
                          <a:latin typeface="+mn-lt"/>
                          <a:ea typeface="微软雅黑" panose="020B0503020204020204" pitchFamily="34" charset="-122"/>
                          <a:cs typeface="Times New Roman" panose="02020603050405020304"/>
                        </a:rPr>
                        <a:t>加速了中国革命的步伐</a:t>
                      </a:r>
                      <a:r>
                        <a:rPr lang="en-US" sz="1400" kern="100">
                          <a:solidFill>
                            <a:srgbClr val="000000"/>
                          </a:solidFill>
                          <a:latin typeface="+mn-lt"/>
                          <a:ea typeface="微软雅黑" panose="020B0503020204020204" pitchFamily="34" charset="-122"/>
                          <a:cs typeface="Times New Roman" panose="02020603050405020304"/>
                        </a:rPr>
                        <a:t>,</a:t>
                      </a:r>
                      <a:r>
                        <a:rPr lang="zh-CN" sz="1400" kern="100">
                          <a:solidFill>
                            <a:srgbClr val="000000"/>
                          </a:solidFill>
                          <a:latin typeface="+mn-lt"/>
                          <a:ea typeface="微软雅黑" panose="020B0503020204020204" pitchFamily="34" charset="-122"/>
                          <a:cs typeface="Times New Roman" panose="02020603050405020304"/>
                        </a:rPr>
                        <a:t>为波澜壮阔的国民大革命作了准备</a:t>
                      </a:r>
                      <a:endParaRPr lang="zh-CN" sz="105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八七会议</a:t>
                      </a:r>
                      <a:endParaRPr lang="zh-CN" sz="105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mn-lt"/>
                          <a:ea typeface="方正书宋_GBK"/>
                          <a:cs typeface="Times New Roman" panose="02020603050405020304"/>
                        </a:rPr>
                        <a:t>1927</a:t>
                      </a:r>
                      <a:r>
                        <a:rPr lang="zh-CN" sz="1400" kern="100">
                          <a:solidFill>
                            <a:srgbClr val="000000"/>
                          </a:solidFill>
                          <a:latin typeface="+mn-lt"/>
                          <a:ea typeface="微软雅黑" panose="020B0503020204020204" pitchFamily="34" charset="-122"/>
                          <a:cs typeface="Times New Roman" panose="02020603050405020304"/>
                        </a:rPr>
                        <a:t>年</a:t>
                      </a:r>
                      <a:r>
                        <a:rPr lang="en-US" sz="1400" kern="100">
                          <a:solidFill>
                            <a:srgbClr val="000000"/>
                          </a:solidFill>
                          <a:latin typeface="+mn-lt"/>
                          <a:ea typeface="微软雅黑" panose="020B0503020204020204" pitchFamily="34" charset="-122"/>
                          <a:cs typeface="Times New Roman" panose="02020603050405020304"/>
                        </a:rPr>
                        <a:t>8</a:t>
                      </a:r>
                      <a:r>
                        <a:rPr lang="zh-CN" sz="1400" kern="100">
                          <a:solidFill>
                            <a:srgbClr val="000000"/>
                          </a:solidFill>
                          <a:latin typeface="+mn-lt"/>
                          <a:ea typeface="微软雅黑" panose="020B0503020204020204" pitchFamily="34" charset="-122"/>
                          <a:cs typeface="Times New Roman" panose="02020603050405020304"/>
                        </a:rPr>
                        <a:t>月</a:t>
                      </a:r>
                      <a:r>
                        <a:rPr lang="en-US" sz="1400" kern="100">
                          <a:solidFill>
                            <a:srgbClr val="000000"/>
                          </a:solidFill>
                          <a:latin typeface="+mn-lt"/>
                          <a:ea typeface="微软雅黑" panose="020B0503020204020204" pitchFamily="34" charset="-122"/>
                          <a:cs typeface="Times New Roman" panose="02020603050405020304"/>
                        </a:rPr>
                        <a:t>7</a:t>
                      </a:r>
                      <a:r>
                        <a:rPr lang="zh-CN" sz="1400" kern="100">
                          <a:solidFill>
                            <a:srgbClr val="000000"/>
                          </a:solidFill>
                          <a:latin typeface="+mn-lt"/>
                          <a:ea typeface="微软雅黑" panose="020B0503020204020204" pitchFamily="34" charset="-122"/>
                          <a:cs typeface="Times New Roman" panose="02020603050405020304"/>
                        </a:rPr>
                        <a:t>日</a:t>
                      </a:r>
                      <a:endParaRPr lang="zh-CN" sz="1050" kern="100">
                        <a:solidFill>
                          <a:srgbClr val="000000"/>
                        </a:solidFill>
                        <a:latin typeface="+mn-lt"/>
                        <a:ea typeface="方正书宋_GBK"/>
                        <a:cs typeface="Times New Roman" panose="02020603050405020304"/>
                      </a:endParaRPr>
                    </a:p>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汉口</a:t>
                      </a:r>
                      <a:endParaRPr lang="zh-CN" sz="105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　通过了土地革命和武装反抗国民党反动统治的总方针</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决定在秋收时节发动武装起义。在会上</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毛泽东提出了“政权是由枪杆子中取得的”的著名论断</a:t>
                      </a:r>
                      <a:endParaRPr lang="zh-CN" sz="1050" kern="100" dirty="0">
                        <a:solidFill>
                          <a:srgbClr val="000000"/>
                        </a:solidFill>
                        <a:latin typeface="+mn-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endParaRPr lang="en-US" sz="1400" kern="100" dirty="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626013" y="1289924"/>
          <a:ext cx="7941211" cy="2832798"/>
        </p:xfrm>
        <a:graphic>
          <a:graphicData uri="http://schemas.openxmlformats.org/drawingml/2006/table">
            <a:tbl>
              <a:tblPr/>
              <a:tblGrid>
                <a:gridCol w="743804">
                  <a:extLst>
                    <a:ext uri="{9D8B030D-6E8A-4147-A177-3AD203B41FA5}">
                      <a16:colId xmlns:a16="http://schemas.microsoft.com/office/drawing/2014/main" val="20000"/>
                    </a:ext>
                  </a:extLst>
                </a:gridCol>
                <a:gridCol w="1487610">
                  <a:extLst>
                    <a:ext uri="{9D8B030D-6E8A-4147-A177-3AD203B41FA5}">
                      <a16:colId xmlns:a16="http://schemas.microsoft.com/office/drawing/2014/main" val="20001"/>
                    </a:ext>
                  </a:extLst>
                </a:gridCol>
                <a:gridCol w="2509397">
                  <a:extLst>
                    <a:ext uri="{9D8B030D-6E8A-4147-A177-3AD203B41FA5}">
                      <a16:colId xmlns:a16="http://schemas.microsoft.com/office/drawing/2014/main" val="20002"/>
                    </a:ext>
                  </a:extLst>
                </a:gridCol>
                <a:gridCol w="3200400">
                  <a:extLst>
                    <a:ext uri="{9D8B030D-6E8A-4147-A177-3AD203B41FA5}">
                      <a16:colId xmlns:a16="http://schemas.microsoft.com/office/drawing/2014/main" val="20003"/>
                    </a:ext>
                  </a:extLst>
                </a:gridCol>
              </a:tblGrid>
              <a:tr h="408144">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古田会议</a:t>
                      </a:r>
                      <a:endParaRPr lang="zh-CN" sz="100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mn-lt"/>
                          <a:ea typeface="方正书宋_GBK"/>
                          <a:cs typeface="Times New Roman" panose="02020603050405020304"/>
                        </a:rPr>
                        <a:t>1929</a:t>
                      </a:r>
                      <a:r>
                        <a:rPr lang="zh-CN" sz="1400" kern="100" dirty="0">
                          <a:solidFill>
                            <a:srgbClr val="000000"/>
                          </a:solidFill>
                          <a:latin typeface="+mn-lt"/>
                          <a:ea typeface="微软雅黑" panose="020B0503020204020204" pitchFamily="34" charset="-122"/>
                          <a:cs typeface="Times New Roman" panose="02020603050405020304"/>
                        </a:rPr>
                        <a:t>年</a:t>
                      </a:r>
                      <a:r>
                        <a:rPr lang="en-US" sz="1400" kern="100" dirty="0">
                          <a:solidFill>
                            <a:srgbClr val="000000"/>
                          </a:solidFill>
                          <a:latin typeface="+mn-lt"/>
                          <a:ea typeface="微软雅黑" panose="020B0503020204020204" pitchFamily="34" charset="-122"/>
                          <a:cs typeface="Times New Roman" panose="02020603050405020304"/>
                        </a:rPr>
                        <a:t>12</a:t>
                      </a:r>
                      <a:r>
                        <a:rPr lang="zh-CN" sz="1400" kern="100" dirty="0">
                          <a:solidFill>
                            <a:srgbClr val="000000"/>
                          </a:solidFill>
                          <a:latin typeface="+mn-lt"/>
                          <a:ea typeface="微软雅黑" panose="020B0503020204020204" pitchFamily="34" charset="-122"/>
                          <a:cs typeface="Times New Roman" panose="02020603050405020304"/>
                        </a:rPr>
                        <a:t>月古田</a:t>
                      </a:r>
                      <a:endParaRPr lang="zh-CN" sz="1000" kern="100" dirty="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　确立了“思想建党、政治建军”的建党建军原则</a:t>
                      </a:r>
                      <a:endParaRPr lang="zh-CN" sz="1000" kern="100">
                        <a:solidFill>
                          <a:srgbClr val="000000"/>
                        </a:solidFill>
                        <a:latin typeface="+mn-lt"/>
                        <a:ea typeface="方正书宋_GBK"/>
                        <a:cs typeface="Times New Roman" panose="02020603050405020304"/>
                      </a:endParaRP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　是人民军队建设史上一座光辉的里程碑</a:t>
                      </a:r>
                      <a:endParaRPr lang="zh-CN" sz="100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r h="2192718">
                <a:tc>
                  <a:txBody>
                    <a:bodyPr/>
                    <a:lstStyle/>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遵义会议</a:t>
                      </a:r>
                      <a:endParaRPr lang="zh-CN" sz="100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mn-lt"/>
                          <a:ea typeface="方正书宋_GBK"/>
                          <a:cs typeface="Times New Roman" panose="02020603050405020304"/>
                        </a:rPr>
                        <a:t>1935</a:t>
                      </a:r>
                      <a:r>
                        <a:rPr lang="zh-CN" sz="1400" kern="100">
                          <a:solidFill>
                            <a:srgbClr val="000000"/>
                          </a:solidFill>
                          <a:latin typeface="+mn-lt"/>
                          <a:ea typeface="微软雅黑" panose="020B0503020204020204" pitchFamily="34" charset="-122"/>
                          <a:cs typeface="Times New Roman" panose="02020603050405020304"/>
                        </a:rPr>
                        <a:t>年</a:t>
                      </a:r>
                      <a:r>
                        <a:rPr lang="en-US" sz="1400" kern="100">
                          <a:solidFill>
                            <a:srgbClr val="000000"/>
                          </a:solidFill>
                          <a:latin typeface="+mn-lt"/>
                          <a:ea typeface="微软雅黑" panose="020B0503020204020204" pitchFamily="34" charset="-122"/>
                          <a:cs typeface="Times New Roman" panose="02020603050405020304"/>
                        </a:rPr>
                        <a:t>1</a:t>
                      </a:r>
                      <a:r>
                        <a:rPr lang="zh-CN" sz="1400" kern="100">
                          <a:solidFill>
                            <a:srgbClr val="000000"/>
                          </a:solidFill>
                          <a:latin typeface="+mn-lt"/>
                          <a:ea typeface="微软雅黑" panose="020B0503020204020204" pitchFamily="34" charset="-122"/>
                          <a:cs typeface="Times New Roman" panose="02020603050405020304"/>
                        </a:rPr>
                        <a:t>月</a:t>
                      </a:r>
                      <a:endParaRPr lang="zh-CN" sz="1000" kern="100">
                        <a:solidFill>
                          <a:srgbClr val="000000"/>
                        </a:solidFill>
                        <a:latin typeface="+mn-lt"/>
                        <a:ea typeface="方正书宋_GBK"/>
                        <a:cs typeface="Times New Roman" panose="02020603050405020304"/>
                      </a:endParaRPr>
                    </a:p>
                    <a:p>
                      <a:pPr algn="ctr">
                        <a:lnSpc>
                          <a:spcPct val="150000"/>
                        </a:lnSpc>
                        <a:spcAft>
                          <a:spcPts val="0"/>
                        </a:spcAft>
                      </a:pPr>
                      <a:r>
                        <a:rPr lang="zh-CN" sz="1400" kern="100">
                          <a:solidFill>
                            <a:srgbClr val="000000"/>
                          </a:solidFill>
                          <a:latin typeface="+mn-lt"/>
                          <a:ea typeface="微软雅黑" panose="020B0503020204020204" pitchFamily="34" charset="-122"/>
                          <a:cs typeface="Times New Roman" panose="02020603050405020304"/>
                        </a:rPr>
                        <a:t>贵州遵义</a:t>
                      </a:r>
                      <a:endParaRPr lang="zh-CN" sz="100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　集中全力纠正博古等人在军事上和组织上“左”的错误</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肯定了毛泽东的正确军事主张</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选举毛泽东为中央政治局常委</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取消了博古、李德的军事最高指挥权</a:t>
                      </a:r>
                      <a:endParaRPr lang="zh-CN" sz="1000" kern="100" dirty="0">
                        <a:solidFill>
                          <a:srgbClr val="000000"/>
                        </a:solidFill>
                        <a:latin typeface="+mn-lt"/>
                        <a:ea typeface="方正书宋_GBK"/>
                        <a:cs typeface="Times New Roman" panose="02020603050405020304"/>
                      </a:endParaRP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n-lt"/>
                          <a:ea typeface="微软雅黑" panose="020B0503020204020204" pitchFamily="34" charset="-122"/>
                          <a:cs typeface="Times New Roman" panose="02020603050405020304"/>
                        </a:rPr>
                        <a:t>　遵义会议开始确立以毛泽东为代表的马克思主义的正确路线在中共中央的领导地位</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在极其危急的时刻</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挽救了党</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挽救了红军</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挽救了革命</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成为中国共产党历史上一个生死攸关的转折点</a:t>
                      </a:r>
                      <a:r>
                        <a:rPr lang="en-US" sz="1400" kern="100" dirty="0">
                          <a:solidFill>
                            <a:srgbClr val="000000"/>
                          </a:solidFill>
                          <a:latin typeface="+mn-lt"/>
                          <a:ea typeface="微软雅黑" panose="020B0503020204020204" pitchFamily="34" charset="-122"/>
                          <a:cs typeface="Times New Roman" panose="02020603050405020304"/>
                        </a:rPr>
                        <a:t>,</a:t>
                      </a:r>
                      <a:r>
                        <a:rPr lang="zh-CN" sz="1400" kern="100" dirty="0">
                          <a:solidFill>
                            <a:srgbClr val="000000"/>
                          </a:solidFill>
                          <a:latin typeface="+mn-lt"/>
                          <a:ea typeface="微软雅黑" panose="020B0503020204020204" pitchFamily="34" charset="-122"/>
                          <a:cs typeface="Times New Roman" panose="02020603050405020304"/>
                        </a:rPr>
                        <a:t>这次会议是中国共产党从幼年走向成熟的标志</a:t>
                      </a:r>
                      <a:endParaRPr lang="zh-CN" sz="1000" kern="100" dirty="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597876" y="1252561"/>
          <a:ext cx="7962314" cy="2880360"/>
        </p:xfrm>
        <a:graphic>
          <a:graphicData uri="http://schemas.openxmlformats.org/drawingml/2006/table">
            <a:tbl>
              <a:tblPr/>
              <a:tblGrid>
                <a:gridCol w="746113">
                  <a:extLst>
                    <a:ext uri="{9D8B030D-6E8A-4147-A177-3AD203B41FA5}">
                      <a16:colId xmlns:a16="http://schemas.microsoft.com/office/drawing/2014/main" val="20000"/>
                    </a:ext>
                  </a:extLst>
                </a:gridCol>
                <a:gridCol w="1493097">
                  <a:extLst>
                    <a:ext uri="{9D8B030D-6E8A-4147-A177-3AD203B41FA5}">
                      <a16:colId xmlns:a16="http://schemas.microsoft.com/office/drawing/2014/main" val="20001"/>
                    </a:ext>
                  </a:extLst>
                </a:gridCol>
                <a:gridCol w="3234609">
                  <a:extLst>
                    <a:ext uri="{9D8B030D-6E8A-4147-A177-3AD203B41FA5}">
                      <a16:colId xmlns:a16="http://schemas.microsoft.com/office/drawing/2014/main" val="20002"/>
                    </a:ext>
                  </a:extLst>
                </a:gridCol>
                <a:gridCol w="2488495">
                  <a:extLst>
                    <a:ext uri="{9D8B030D-6E8A-4147-A177-3AD203B41FA5}">
                      <a16:colId xmlns:a16="http://schemas.microsoft.com/office/drawing/2014/main" val="20003"/>
                    </a:ext>
                  </a:extLst>
                </a:gridCol>
              </a:tblGrid>
              <a:tr h="1391131">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中共七大</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方正书宋_GBK"/>
                          <a:cs typeface="Times New Roman" panose="02020603050405020304"/>
                        </a:rPr>
                        <a:t>1945</a:t>
                      </a:r>
                      <a:r>
                        <a:rPr lang="zh-CN" sz="1400" kern="100">
                          <a:solidFill>
                            <a:srgbClr val="000000"/>
                          </a:solidFill>
                          <a:latin typeface="NEU-BZ-S92"/>
                          <a:ea typeface="微软雅黑" panose="020B0503020204020204" pitchFamily="34" charset="-122"/>
                          <a:cs typeface="Times New Roman" panose="02020603050405020304"/>
                        </a:rPr>
                        <a:t>年</a:t>
                      </a:r>
                      <a:r>
                        <a:rPr lang="en-US" sz="1400" kern="100">
                          <a:solidFill>
                            <a:srgbClr val="000000"/>
                          </a:solidFill>
                          <a:latin typeface="NEU-BZ-S92"/>
                          <a:ea typeface="微软雅黑" panose="020B0503020204020204" pitchFamily="34" charset="-122"/>
                          <a:cs typeface="Times New Roman" panose="02020603050405020304"/>
                        </a:rPr>
                        <a:t>4</a:t>
                      </a:r>
                      <a:r>
                        <a:rPr lang="zh-CN" sz="1400" kern="100">
                          <a:solidFill>
                            <a:srgbClr val="000000"/>
                          </a:solidFill>
                          <a:latin typeface="NEU-BZ-S92"/>
                          <a:ea typeface="微软雅黑" panose="020B0503020204020204" pitchFamily="34" charset="-122"/>
                          <a:cs typeface="Times New Roman" panose="02020603050405020304"/>
                        </a:rPr>
                        <a:t>月</a:t>
                      </a:r>
                      <a:endParaRPr lang="zh-CN" sz="1400" kern="100">
                        <a:solidFill>
                          <a:srgbClr val="000000"/>
                        </a:solidFill>
                        <a:latin typeface="NEU-BZ-S92"/>
                        <a:ea typeface="方正书宋_GBK"/>
                        <a:cs typeface="Times New Roman" panose="02020603050405020304"/>
                      </a:endParaRPr>
                    </a:p>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陕西延安</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　大会总结了中国共产党领导中国民主革命曲折发展的历史经验</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制定了党的政治路线</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选举产生了中央领导机关</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毛泽东在七届一中全会上当选为中共中央主席</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大会确立毛泽东思想为中国共产党的指导思想并写入党章</a:t>
                      </a:r>
                      <a:endParaRPr lang="zh-CN" sz="1400" kern="100" dirty="0">
                        <a:solidFill>
                          <a:srgbClr val="000000"/>
                        </a:solidFill>
                        <a:latin typeface="NEU-BZ-S92"/>
                        <a:ea typeface="方正书宋_GBK"/>
                        <a:cs typeface="Times New Roman" panose="02020603050405020304"/>
                      </a:endParaRPr>
                    </a:p>
                  </a:txBody>
                  <a:tcPr marL="60476" marR="6047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　为争取抗日战争的最后胜利准备了条件</a:t>
                      </a:r>
                      <a:r>
                        <a:rPr lang="en-US" sz="1400" kern="100">
                          <a:solidFill>
                            <a:srgbClr val="000000"/>
                          </a:solidFill>
                          <a:latin typeface="NEU-BZ-S92"/>
                          <a:ea typeface="微软雅黑" panose="020B0503020204020204" pitchFamily="34" charset="-122"/>
                          <a:cs typeface="Times New Roman" panose="02020603050405020304"/>
                        </a:rPr>
                        <a:t>,</a:t>
                      </a:r>
                      <a:r>
                        <a:rPr lang="zh-CN" sz="1400" kern="100">
                          <a:solidFill>
                            <a:srgbClr val="000000"/>
                          </a:solidFill>
                          <a:latin typeface="NEU-BZ-S92"/>
                          <a:ea typeface="微软雅黑" panose="020B0503020204020204" pitchFamily="34" charset="-122"/>
                          <a:cs typeface="Times New Roman" panose="02020603050405020304"/>
                        </a:rPr>
                        <a:t>并为中国共产党和中国人民指明了战后的奋斗方向</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r h="772851">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中共八大</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方正书宋_GBK"/>
                          <a:cs typeface="Times New Roman" panose="02020603050405020304"/>
                        </a:rPr>
                        <a:t>1956</a:t>
                      </a:r>
                      <a:r>
                        <a:rPr lang="zh-CN" sz="1400" kern="100">
                          <a:solidFill>
                            <a:srgbClr val="000000"/>
                          </a:solidFill>
                          <a:latin typeface="NEU-BZ-S92"/>
                          <a:ea typeface="微软雅黑" panose="020B0503020204020204" pitchFamily="34" charset="-122"/>
                          <a:cs typeface="Times New Roman" panose="02020603050405020304"/>
                        </a:rPr>
                        <a:t>年北京</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　分析了当时国内的主要矛盾</a:t>
                      </a:r>
                      <a:r>
                        <a:rPr lang="en-US" sz="1400" kern="100">
                          <a:solidFill>
                            <a:srgbClr val="000000"/>
                          </a:solidFill>
                          <a:latin typeface="NEU-BZ-S92"/>
                          <a:ea typeface="微软雅黑" panose="020B0503020204020204" pitchFamily="34" charset="-122"/>
                          <a:cs typeface="Times New Roman" panose="02020603050405020304"/>
                        </a:rPr>
                        <a:t>,</a:t>
                      </a:r>
                      <a:r>
                        <a:rPr lang="zh-CN" sz="1400" kern="100">
                          <a:solidFill>
                            <a:srgbClr val="000000"/>
                          </a:solidFill>
                          <a:latin typeface="NEU-BZ-S92"/>
                          <a:ea typeface="微软雅黑" panose="020B0503020204020204" pitchFamily="34" charset="-122"/>
                          <a:cs typeface="Times New Roman" panose="02020603050405020304"/>
                        </a:rPr>
                        <a:t>指出党和人民的主要任务是集中力量把我国尽快地从落后的农业国变为先进的工业国</a:t>
                      </a:r>
                      <a:endParaRPr lang="zh-CN" sz="1400" kern="100">
                        <a:solidFill>
                          <a:srgbClr val="000000"/>
                        </a:solidFill>
                        <a:latin typeface="NEU-BZ-S92"/>
                        <a:ea typeface="方正书宋_GBK"/>
                        <a:cs typeface="Times New Roman" panose="02020603050405020304"/>
                      </a:endParaRPr>
                    </a:p>
                  </a:txBody>
                  <a:tcPr marL="60476" marR="6047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　中共八大以后</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中国开始全面的大规模的社会主义建设</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604910" y="1290266"/>
          <a:ext cx="7962314" cy="3200400"/>
        </p:xfrm>
        <a:graphic>
          <a:graphicData uri="http://schemas.openxmlformats.org/drawingml/2006/table">
            <a:tbl>
              <a:tblPr/>
              <a:tblGrid>
                <a:gridCol w="746115">
                  <a:extLst>
                    <a:ext uri="{9D8B030D-6E8A-4147-A177-3AD203B41FA5}">
                      <a16:colId xmlns:a16="http://schemas.microsoft.com/office/drawing/2014/main" val="20000"/>
                    </a:ext>
                  </a:extLst>
                </a:gridCol>
                <a:gridCol w="688791">
                  <a:extLst>
                    <a:ext uri="{9D8B030D-6E8A-4147-A177-3AD203B41FA5}">
                      <a16:colId xmlns:a16="http://schemas.microsoft.com/office/drawing/2014/main" val="20001"/>
                    </a:ext>
                  </a:extLst>
                </a:gridCol>
                <a:gridCol w="4038912">
                  <a:extLst>
                    <a:ext uri="{9D8B030D-6E8A-4147-A177-3AD203B41FA5}">
                      <a16:colId xmlns:a16="http://schemas.microsoft.com/office/drawing/2014/main" val="20002"/>
                    </a:ext>
                  </a:extLst>
                </a:gridCol>
                <a:gridCol w="2488496">
                  <a:extLst>
                    <a:ext uri="{9D8B030D-6E8A-4147-A177-3AD203B41FA5}">
                      <a16:colId xmlns:a16="http://schemas.microsoft.com/office/drawing/2014/main" val="20003"/>
                    </a:ext>
                  </a:extLst>
                </a:gridCol>
              </a:tblGrid>
              <a:tr h="1591488">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中共十</a:t>
                      </a:r>
                      <a:endParaRPr lang="zh-CN" sz="1400" kern="100">
                        <a:solidFill>
                          <a:srgbClr val="000000"/>
                        </a:solidFill>
                        <a:latin typeface="NEU-BZ-S92"/>
                        <a:ea typeface="方正书宋_GBK"/>
                        <a:cs typeface="Times New Roman" panose="02020603050405020304"/>
                      </a:endParaRPr>
                    </a:p>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一届三</a:t>
                      </a:r>
                      <a:endParaRPr lang="zh-CN" sz="1400" kern="100">
                        <a:solidFill>
                          <a:srgbClr val="000000"/>
                        </a:solidFill>
                        <a:latin typeface="NEU-BZ-S92"/>
                        <a:ea typeface="方正书宋_GBK"/>
                        <a:cs typeface="Times New Roman" panose="02020603050405020304"/>
                      </a:endParaRPr>
                    </a:p>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中全会</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方正书宋_GBK"/>
                          <a:cs typeface="Times New Roman" panose="02020603050405020304"/>
                        </a:rPr>
                        <a:t>1978</a:t>
                      </a:r>
                      <a:r>
                        <a:rPr lang="zh-CN" sz="1400" kern="100">
                          <a:solidFill>
                            <a:srgbClr val="000000"/>
                          </a:solidFill>
                          <a:latin typeface="NEU-BZ-S92"/>
                          <a:ea typeface="微软雅黑" panose="020B0503020204020204" pitchFamily="34" charset="-122"/>
                          <a:cs typeface="Times New Roman" panose="02020603050405020304"/>
                        </a:rPr>
                        <a:t>年底北京</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　冲破了长期以来“左”倾错误的严重束缚</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确定了解放思想、开动脑筋、实事求是、团结一致向前看的指导方针</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果断停止使用“以阶级斗争为纲”的口号</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作出了把党和国家的工作中心转移到经济建设上来</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实行改革开放的历史性决策。形成了以邓小平为核心的党的第二代中央领导集体</a:t>
                      </a:r>
                      <a:endParaRPr lang="zh-CN" sz="1400" kern="100" dirty="0">
                        <a:solidFill>
                          <a:srgbClr val="000000"/>
                        </a:solidFill>
                        <a:latin typeface="NEU-BZ-S92"/>
                        <a:ea typeface="方正书宋_GBK"/>
                        <a:cs typeface="Times New Roman" panose="02020603050405020304"/>
                      </a:endParaRPr>
                    </a:p>
                  </a:txBody>
                  <a:tcPr marL="44561" marR="4456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　中共十一届三中全会是新中国成立以来党的历史上具有深远意义的伟大转折</a:t>
                      </a:r>
                      <a:r>
                        <a:rPr lang="en-US" sz="1400" kern="100">
                          <a:solidFill>
                            <a:srgbClr val="000000"/>
                          </a:solidFill>
                          <a:latin typeface="NEU-BZ-S92"/>
                          <a:ea typeface="微软雅黑" panose="020B0503020204020204" pitchFamily="34" charset="-122"/>
                          <a:cs typeface="Times New Roman" panose="02020603050405020304"/>
                        </a:rPr>
                        <a:t>,</a:t>
                      </a:r>
                      <a:r>
                        <a:rPr lang="zh-CN" sz="1400" kern="100">
                          <a:solidFill>
                            <a:srgbClr val="000000"/>
                          </a:solidFill>
                          <a:latin typeface="NEU-BZ-S92"/>
                          <a:ea typeface="微软雅黑" panose="020B0503020204020204" pitchFamily="34" charset="-122"/>
                          <a:cs typeface="Times New Roman" panose="02020603050405020304"/>
                        </a:rPr>
                        <a:t>开启了我国改革开放历史新时期</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r h="1050162">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中共</a:t>
                      </a:r>
                      <a:endParaRPr lang="zh-CN" sz="1400" kern="100">
                        <a:solidFill>
                          <a:srgbClr val="000000"/>
                        </a:solidFill>
                        <a:latin typeface="NEU-BZ-S92"/>
                        <a:ea typeface="方正书宋_GBK"/>
                        <a:cs typeface="Times New Roman" panose="02020603050405020304"/>
                      </a:endParaRPr>
                    </a:p>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十二大</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方正书宋_GBK"/>
                          <a:cs typeface="Times New Roman" panose="02020603050405020304"/>
                        </a:rPr>
                        <a:t>1982</a:t>
                      </a:r>
                      <a:r>
                        <a:rPr lang="zh-CN" sz="1400" kern="100">
                          <a:solidFill>
                            <a:srgbClr val="000000"/>
                          </a:solidFill>
                          <a:latin typeface="NEU-BZ-S92"/>
                          <a:ea typeface="微软雅黑" panose="020B0503020204020204" pitchFamily="34" charset="-122"/>
                          <a:cs typeface="Times New Roman" panose="02020603050405020304"/>
                        </a:rPr>
                        <a:t>年北京</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　邓小平明确提出</a:t>
                      </a:r>
                      <a:r>
                        <a:rPr lang="en-US" sz="1400" kern="100">
                          <a:solidFill>
                            <a:srgbClr val="000000"/>
                          </a:solidFill>
                          <a:latin typeface="NEU-BZ-S92"/>
                          <a:ea typeface="微软雅黑" panose="020B0503020204020204" pitchFamily="34" charset="-122"/>
                          <a:cs typeface="Times New Roman" panose="02020603050405020304"/>
                        </a:rPr>
                        <a:t>:</a:t>
                      </a:r>
                      <a:r>
                        <a:rPr lang="zh-CN" sz="1400" kern="100">
                          <a:solidFill>
                            <a:srgbClr val="000000"/>
                          </a:solidFill>
                          <a:latin typeface="NEU-BZ-S92"/>
                          <a:ea typeface="微软雅黑" panose="020B0503020204020204" pitchFamily="34" charset="-122"/>
                          <a:cs typeface="Times New Roman" panose="02020603050405020304"/>
                        </a:rPr>
                        <a:t>我们的现代化建设</a:t>
                      </a:r>
                      <a:r>
                        <a:rPr lang="en-US" sz="1400" kern="100">
                          <a:solidFill>
                            <a:srgbClr val="000000"/>
                          </a:solidFill>
                          <a:latin typeface="NEU-BZ-S92"/>
                          <a:ea typeface="微软雅黑" panose="020B0503020204020204" pitchFamily="34" charset="-122"/>
                          <a:cs typeface="Times New Roman" panose="02020603050405020304"/>
                        </a:rPr>
                        <a:t>,</a:t>
                      </a:r>
                      <a:r>
                        <a:rPr lang="zh-CN" sz="1400" kern="100">
                          <a:solidFill>
                            <a:srgbClr val="000000"/>
                          </a:solidFill>
                          <a:latin typeface="NEU-BZ-S92"/>
                          <a:ea typeface="微软雅黑" panose="020B0503020204020204" pitchFamily="34" charset="-122"/>
                          <a:cs typeface="Times New Roman" panose="02020603050405020304"/>
                        </a:rPr>
                        <a:t>必须从中国的实际出发。“把马克思主义的普遍真理同我国的具体实际结合起来</a:t>
                      </a:r>
                      <a:r>
                        <a:rPr lang="en-US" sz="1400" kern="100">
                          <a:solidFill>
                            <a:srgbClr val="000000"/>
                          </a:solidFill>
                          <a:latin typeface="NEU-BZ-S92"/>
                          <a:ea typeface="微软雅黑" panose="020B0503020204020204" pitchFamily="34" charset="-122"/>
                          <a:cs typeface="Times New Roman" panose="02020603050405020304"/>
                        </a:rPr>
                        <a:t>,</a:t>
                      </a:r>
                      <a:r>
                        <a:rPr lang="zh-CN" sz="1400" kern="100">
                          <a:solidFill>
                            <a:srgbClr val="000000"/>
                          </a:solidFill>
                          <a:latin typeface="NEU-BZ-S92"/>
                          <a:ea typeface="微软雅黑" panose="020B0503020204020204" pitchFamily="34" charset="-122"/>
                          <a:cs typeface="Times New Roman" panose="02020603050405020304"/>
                        </a:rPr>
                        <a:t>走自己的道路</a:t>
                      </a:r>
                      <a:r>
                        <a:rPr lang="en-US" sz="1400" kern="100">
                          <a:solidFill>
                            <a:srgbClr val="000000"/>
                          </a:solidFill>
                          <a:latin typeface="NEU-BZ-S92"/>
                          <a:ea typeface="微软雅黑" panose="020B0503020204020204" pitchFamily="34" charset="-122"/>
                          <a:cs typeface="Times New Roman" panose="02020603050405020304"/>
                        </a:rPr>
                        <a:t>,</a:t>
                      </a:r>
                      <a:r>
                        <a:rPr lang="zh-CN" sz="1400" kern="100">
                          <a:solidFill>
                            <a:srgbClr val="000000"/>
                          </a:solidFill>
                          <a:latin typeface="NEU-BZ-S92"/>
                          <a:ea typeface="微软雅黑" panose="020B0503020204020204" pitchFamily="34" charset="-122"/>
                          <a:cs typeface="Times New Roman" panose="02020603050405020304"/>
                        </a:rPr>
                        <a:t>建设有中国特色的社会主义”</a:t>
                      </a:r>
                      <a:endParaRPr lang="zh-CN" sz="1400" kern="100">
                        <a:solidFill>
                          <a:srgbClr val="000000"/>
                        </a:solidFill>
                        <a:latin typeface="NEU-BZ-S92"/>
                        <a:ea typeface="方正书宋_GBK"/>
                        <a:cs typeface="Times New Roman" panose="02020603050405020304"/>
                      </a:endParaRPr>
                    </a:p>
                  </a:txBody>
                  <a:tcPr marL="44561" marR="44561"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　全面开创了社会主义现代化建设的新局面</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590843" y="1273126"/>
          <a:ext cx="7976381" cy="3200400"/>
        </p:xfrm>
        <a:graphic>
          <a:graphicData uri="http://schemas.openxmlformats.org/drawingml/2006/table">
            <a:tbl>
              <a:tblPr/>
              <a:tblGrid>
                <a:gridCol w="747431">
                  <a:extLst>
                    <a:ext uri="{9D8B030D-6E8A-4147-A177-3AD203B41FA5}">
                      <a16:colId xmlns:a16="http://schemas.microsoft.com/office/drawing/2014/main" val="20000"/>
                    </a:ext>
                  </a:extLst>
                </a:gridCol>
                <a:gridCol w="1130606">
                  <a:extLst>
                    <a:ext uri="{9D8B030D-6E8A-4147-A177-3AD203B41FA5}">
                      <a16:colId xmlns:a16="http://schemas.microsoft.com/office/drawing/2014/main" val="20001"/>
                    </a:ext>
                  </a:extLst>
                </a:gridCol>
                <a:gridCol w="3369212">
                  <a:extLst>
                    <a:ext uri="{9D8B030D-6E8A-4147-A177-3AD203B41FA5}">
                      <a16:colId xmlns:a16="http://schemas.microsoft.com/office/drawing/2014/main" val="20002"/>
                    </a:ext>
                  </a:extLst>
                </a:gridCol>
                <a:gridCol w="2729132">
                  <a:extLst>
                    <a:ext uri="{9D8B030D-6E8A-4147-A177-3AD203B41FA5}">
                      <a16:colId xmlns:a16="http://schemas.microsoft.com/office/drawing/2014/main" val="20003"/>
                    </a:ext>
                  </a:extLst>
                </a:gridCol>
              </a:tblGrid>
              <a:tr h="730413">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中共</a:t>
                      </a:r>
                      <a:endParaRPr lang="zh-CN" sz="1400" kern="100">
                        <a:solidFill>
                          <a:srgbClr val="000000"/>
                        </a:solidFill>
                        <a:latin typeface="NEU-BZ-S92"/>
                        <a:ea typeface="方正书宋_GBK"/>
                        <a:cs typeface="Times New Roman" panose="02020603050405020304"/>
                      </a:endParaRPr>
                    </a:p>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十三大</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方正书宋_GBK"/>
                          <a:cs typeface="Times New Roman" panose="02020603050405020304"/>
                        </a:rPr>
                        <a:t>1987</a:t>
                      </a:r>
                      <a:r>
                        <a:rPr lang="zh-CN" sz="1400" kern="100">
                          <a:solidFill>
                            <a:srgbClr val="000000"/>
                          </a:solidFill>
                          <a:latin typeface="NEU-BZ-S92"/>
                          <a:ea typeface="微软雅黑" panose="020B0503020204020204" pitchFamily="34" charset="-122"/>
                          <a:cs typeface="Times New Roman" panose="02020603050405020304"/>
                        </a:rPr>
                        <a:t>年北京</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　邓小平阐明了社会主义初级阶段理论</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提出了党在社会主义初级阶段的基本路线</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即以经济建设为中心</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坚持四项基本原则</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坚持改革开放</a:t>
                      </a:r>
                      <a:endParaRPr lang="zh-CN" sz="1400" kern="100" dirty="0">
                        <a:solidFill>
                          <a:srgbClr val="000000"/>
                        </a:solidFill>
                        <a:latin typeface="NEU-BZ-S92"/>
                        <a:ea typeface="方正书宋_GBK"/>
                        <a:cs typeface="Times New Roman" panose="02020603050405020304"/>
                      </a:endParaRPr>
                    </a:p>
                  </a:txBody>
                  <a:tcPr marL="56444" marR="5644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　进一步为社会主义建设指明了方向和发展目标</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r h="353908">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中共</a:t>
                      </a:r>
                      <a:endParaRPr lang="zh-CN" sz="1400" kern="100">
                        <a:solidFill>
                          <a:srgbClr val="000000"/>
                        </a:solidFill>
                        <a:latin typeface="NEU-BZ-S92"/>
                        <a:ea typeface="方正书宋_GBK"/>
                        <a:cs typeface="Times New Roman" panose="02020603050405020304"/>
                      </a:endParaRPr>
                    </a:p>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十四大</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方正书宋_GBK"/>
                          <a:cs typeface="Times New Roman" panose="02020603050405020304"/>
                        </a:rPr>
                        <a:t>1992</a:t>
                      </a:r>
                      <a:r>
                        <a:rPr lang="zh-CN" sz="1400" kern="100">
                          <a:solidFill>
                            <a:srgbClr val="000000"/>
                          </a:solidFill>
                          <a:latin typeface="NEU-BZ-S92"/>
                          <a:ea typeface="微软雅黑" panose="020B0503020204020204" pitchFamily="34" charset="-122"/>
                          <a:cs typeface="Times New Roman" panose="02020603050405020304"/>
                        </a:rPr>
                        <a:t>年北京</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　提出必须用邓小平建设有中国特色社会主义理论武装全党</a:t>
                      </a:r>
                      <a:endParaRPr lang="zh-CN" sz="1400" kern="100" dirty="0">
                        <a:solidFill>
                          <a:srgbClr val="000000"/>
                        </a:solidFill>
                        <a:latin typeface="NEU-BZ-S92"/>
                        <a:ea typeface="方正书宋_GBK"/>
                        <a:cs typeface="Times New Roman" panose="02020603050405020304"/>
                      </a:endParaRPr>
                    </a:p>
                  </a:txBody>
                  <a:tcPr marL="56444" marR="5644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　改革开放和社会主义现代化建设进入了一个新的阶段</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730413">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中共</a:t>
                      </a:r>
                      <a:endParaRPr lang="zh-CN" sz="1400" kern="100">
                        <a:solidFill>
                          <a:srgbClr val="000000"/>
                        </a:solidFill>
                        <a:latin typeface="NEU-BZ-S92"/>
                        <a:ea typeface="方正书宋_GBK"/>
                        <a:cs typeface="Times New Roman" panose="02020603050405020304"/>
                      </a:endParaRPr>
                    </a:p>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十五大</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方正书宋_GBK"/>
                          <a:cs typeface="Times New Roman" panose="02020603050405020304"/>
                        </a:rPr>
                        <a:t>1997</a:t>
                      </a:r>
                      <a:r>
                        <a:rPr lang="zh-CN" sz="1400" kern="100">
                          <a:solidFill>
                            <a:srgbClr val="000000"/>
                          </a:solidFill>
                          <a:latin typeface="NEU-BZ-S92"/>
                          <a:ea typeface="微软雅黑" panose="020B0503020204020204" pitchFamily="34" charset="-122"/>
                          <a:cs typeface="Times New Roman" panose="02020603050405020304"/>
                        </a:rPr>
                        <a:t>年北京</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　江泽民作了《高举邓小平理论伟大旗帜</a:t>
                      </a:r>
                      <a:r>
                        <a:rPr lang="en-US" sz="1400" kern="100">
                          <a:solidFill>
                            <a:srgbClr val="000000"/>
                          </a:solidFill>
                          <a:latin typeface="NEU-BZ-S92"/>
                          <a:ea typeface="微软雅黑" panose="020B0503020204020204" pitchFamily="34" charset="-122"/>
                          <a:cs typeface="Times New Roman" panose="02020603050405020304"/>
                        </a:rPr>
                        <a:t>,</a:t>
                      </a:r>
                      <a:r>
                        <a:rPr lang="zh-CN" sz="1400" kern="100">
                          <a:solidFill>
                            <a:srgbClr val="000000"/>
                          </a:solidFill>
                          <a:latin typeface="NEU-BZ-S92"/>
                          <a:ea typeface="微软雅黑" panose="020B0503020204020204" pitchFamily="34" charset="-122"/>
                          <a:cs typeface="Times New Roman" panose="02020603050405020304"/>
                        </a:rPr>
                        <a:t>把建设有中国特色社会主义事业全面推向二十一世纪》的报告</a:t>
                      </a:r>
                      <a:r>
                        <a:rPr lang="en-US" sz="1400" kern="100">
                          <a:solidFill>
                            <a:srgbClr val="000000"/>
                          </a:solidFill>
                          <a:latin typeface="NEU-BZ-S92"/>
                          <a:ea typeface="微软雅黑" panose="020B0503020204020204" pitchFamily="34" charset="-122"/>
                          <a:cs typeface="Times New Roman" panose="02020603050405020304"/>
                        </a:rPr>
                        <a:t>,</a:t>
                      </a:r>
                      <a:r>
                        <a:rPr lang="zh-CN" sz="1400" kern="100">
                          <a:solidFill>
                            <a:srgbClr val="000000"/>
                          </a:solidFill>
                          <a:latin typeface="NEU-BZ-S92"/>
                          <a:ea typeface="微软雅黑" panose="020B0503020204020204" pitchFamily="34" charset="-122"/>
                          <a:cs typeface="Times New Roman" panose="02020603050405020304"/>
                        </a:rPr>
                        <a:t>并把邓小平理论确立为党的指导思想</a:t>
                      </a:r>
                      <a:endParaRPr lang="zh-CN" sz="1400" kern="100">
                        <a:solidFill>
                          <a:srgbClr val="000000"/>
                        </a:solidFill>
                        <a:latin typeface="NEU-BZ-S92"/>
                        <a:ea typeface="方正书宋_GBK"/>
                        <a:cs typeface="Times New Roman" panose="02020603050405020304"/>
                      </a:endParaRPr>
                    </a:p>
                  </a:txBody>
                  <a:tcPr marL="56444" marR="5644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　对建设中国特色社会主义具有重要意义</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611939" y="1290003"/>
          <a:ext cx="7941217" cy="3200400"/>
        </p:xfrm>
        <a:graphic>
          <a:graphicData uri="http://schemas.openxmlformats.org/drawingml/2006/table">
            <a:tbl>
              <a:tblPr/>
              <a:tblGrid>
                <a:gridCol w="744137">
                  <a:extLst>
                    <a:ext uri="{9D8B030D-6E8A-4147-A177-3AD203B41FA5}">
                      <a16:colId xmlns:a16="http://schemas.microsoft.com/office/drawing/2014/main" val="20000"/>
                    </a:ext>
                  </a:extLst>
                </a:gridCol>
                <a:gridCol w="911214">
                  <a:extLst>
                    <a:ext uri="{9D8B030D-6E8A-4147-A177-3AD203B41FA5}">
                      <a16:colId xmlns:a16="http://schemas.microsoft.com/office/drawing/2014/main" val="20001"/>
                    </a:ext>
                  </a:extLst>
                </a:gridCol>
                <a:gridCol w="4518666">
                  <a:extLst>
                    <a:ext uri="{9D8B030D-6E8A-4147-A177-3AD203B41FA5}">
                      <a16:colId xmlns:a16="http://schemas.microsoft.com/office/drawing/2014/main" val="20002"/>
                    </a:ext>
                  </a:extLst>
                </a:gridCol>
                <a:gridCol w="1767200">
                  <a:extLst>
                    <a:ext uri="{9D8B030D-6E8A-4147-A177-3AD203B41FA5}">
                      <a16:colId xmlns:a16="http://schemas.microsoft.com/office/drawing/2014/main" val="20003"/>
                    </a:ext>
                  </a:extLst>
                </a:gridCol>
              </a:tblGrid>
              <a:tr h="853114">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中共</a:t>
                      </a:r>
                      <a:endParaRPr lang="zh-CN" sz="1400" kern="100">
                        <a:solidFill>
                          <a:srgbClr val="000000"/>
                        </a:solidFill>
                        <a:latin typeface="NEU-BZ-S92"/>
                        <a:ea typeface="方正书宋_GBK"/>
                        <a:cs typeface="Times New Roman" panose="02020603050405020304"/>
                      </a:endParaRPr>
                    </a:p>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十六大</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方正书宋_GBK"/>
                          <a:cs typeface="Times New Roman" panose="02020603050405020304"/>
                        </a:rPr>
                        <a:t>2002</a:t>
                      </a:r>
                      <a:r>
                        <a:rPr lang="zh-CN" sz="1400" kern="100">
                          <a:solidFill>
                            <a:srgbClr val="000000"/>
                          </a:solidFill>
                          <a:latin typeface="NEU-BZ-S92"/>
                          <a:ea typeface="微软雅黑" panose="020B0503020204020204" pitchFamily="34" charset="-122"/>
                          <a:cs typeface="Times New Roman" panose="02020603050405020304"/>
                        </a:rPr>
                        <a:t>年北京</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　江泽民作了《全面建设小康社会</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开创中国特色社会主义事业新局面》的报告。大会提出全面建设小康社会的战略目标</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把“三个代表”重要思想确立为党的指导思想</a:t>
                      </a:r>
                      <a:endParaRPr lang="zh-CN" sz="1400" kern="100" dirty="0">
                        <a:solidFill>
                          <a:srgbClr val="000000"/>
                        </a:solidFill>
                        <a:latin typeface="NEU-BZ-S92"/>
                        <a:ea typeface="方正书宋_GBK"/>
                        <a:cs typeface="Times New Roman" panose="02020603050405020304"/>
                      </a:endParaRPr>
                    </a:p>
                  </a:txBody>
                  <a:tcPr marL="38485" marR="3848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　为</a:t>
                      </a:r>
                      <a:r>
                        <a:rPr lang="en-US" sz="1400" kern="100" dirty="0">
                          <a:solidFill>
                            <a:srgbClr val="000000"/>
                          </a:solidFill>
                          <a:latin typeface="NEU-BZ-S92"/>
                          <a:ea typeface="微软雅黑" panose="020B0503020204020204" pitchFamily="34" charset="-122"/>
                          <a:cs typeface="Times New Roman" panose="02020603050405020304"/>
                        </a:rPr>
                        <a:t>21</a:t>
                      </a:r>
                      <a:r>
                        <a:rPr lang="zh-CN" sz="1400" kern="100" dirty="0">
                          <a:solidFill>
                            <a:srgbClr val="000000"/>
                          </a:solidFill>
                          <a:latin typeface="NEU-BZ-S92"/>
                          <a:ea typeface="微软雅黑" panose="020B0503020204020204" pitchFamily="34" charset="-122"/>
                          <a:cs typeface="Times New Roman" panose="02020603050405020304"/>
                        </a:rPr>
                        <a:t>世纪中国的发展指明了方向</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r h="413360">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中共</a:t>
                      </a:r>
                      <a:endParaRPr lang="zh-CN" sz="1400" kern="100">
                        <a:solidFill>
                          <a:srgbClr val="000000"/>
                        </a:solidFill>
                        <a:latin typeface="NEU-BZ-S92"/>
                        <a:ea typeface="方正书宋_GBK"/>
                        <a:cs typeface="Times New Roman" panose="02020603050405020304"/>
                      </a:endParaRPr>
                    </a:p>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十七大</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方正书宋_GBK"/>
                          <a:cs typeface="Times New Roman" panose="02020603050405020304"/>
                        </a:rPr>
                        <a:t>2007</a:t>
                      </a:r>
                      <a:r>
                        <a:rPr lang="zh-CN" sz="1400" kern="100">
                          <a:solidFill>
                            <a:srgbClr val="000000"/>
                          </a:solidFill>
                          <a:latin typeface="NEU-BZ-S92"/>
                          <a:ea typeface="微软雅黑" panose="020B0503020204020204" pitchFamily="34" charset="-122"/>
                          <a:cs typeface="Times New Roman" panose="02020603050405020304"/>
                        </a:rPr>
                        <a:t>年北京</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　胡锦涛作了《高举中国特色社会主义伟大旗帜</a:t>
                      </a:r>
                      <a:r>
                        <a:rPr lang="en-US" sz="1400" kern="100">
                          <a:solidFill>
                            <a:srgbClr val="000000"/>
                          </a:solidFill>
                          <a:latin typeface="NEU-BZ-S92"/>
                          <a:ea typeface="微软雅黑" panose="020B0503020204020204" pitchFamily="34" charset="-122"/>
                          <a:cs typeface="Times New Roman" panose="02020603050405020304"/>
                        </a:rPr>
                        <a:t>,</a:t>
                      </a:r>
                      <a:r>
                        <a:rPr lang="zh-CN" sz="1400" kern="100">
                          <a:solidFill>
                            <a:srgbClr val="000000"/>
                          </a:solidFill>
                          <a:latin typeface="NEU-BZ-S92"/>
                          <a:ea typeface="微软雅黑" panose="020B0503020204020204" pitchFamily="34" charset="-122"/>
                          <a:cs typeface="Times New Roman" panose="02020603050405020304"/>
                        </a:rPr>
                        <a:t>为夺取全面建设小康社会新胜利而奋斗》的报告</a:t>
                      </a:r>
                      <a:endParaRPr lang="zh-CN" sz="1400" kern="100">
                        <a:solidFill>
                          <a:srgbClr val="000000"/>
                        </a:solidFill>
                        <a:latin typeface="NEU-BZ-S92"/>
                        <a:ea typeface="方正书宋_GBK"/>
                        <a:cs typeface="Times New Roman" panose="02020603050405020304"/>
                      </a:endParaRPr>
                    </a:p>
                  </a:txBody>
                  <a:tcPr marL="38485" marR="3848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　全面推进社会主义现代化建设</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1072990">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中共</a:t>
                      </a:r>
                      <a:endParaRPr lang="zh-CN" sz="1400" kern="100">
                        <a:solidFill>
                          <a:srgbClr val="000000"/>
                        </a:solidFill>
                        <a:latin typeface="NEU-BZ-S92"/>
                        <a:ea typeface="方正书宋_GBK"/>
                        <a:cs typeface="Times New Roman" panose="02020603050405020304"/>
                      </a:endParaRPr>
                    </a:p>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十八大</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a:solidFill>
                            <a:srgbClr val="000000"/>
                          </a:solidFill>
                          <a:latin typeface="微软雅黑" panose="020B0503020204020204" pitchFamily="34" charset="-122"/>
                          <a:ea typeface="方正书宋_GBK"/>
                          <a:cs typeface="Times New Roman" panose="02020603050405020304"/>
                        </a:rPr>
                        <a:t>2012</a:t>
                      </a:r>
                      <a:r>
                        <a:rPr lang="zh-CN" sz="1400" kern="100">
                          <a:solidFill>
                            <a:srgbClr val="000000"/>
                          </a:solidFill>
                          <a:latin typeface="NEU-BZ-S92"/>
                          <a:ea typeface="微软雅黑" panose="020B0503020204020204" pitchFamily="34" charset="-122"/>
                          <a:cs typeface="Times New Roman" panose="02020603050405020304"/>
                        </a:rPr>
                        <a:t>年北京</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　科学发展观被确立为中国共产党的指导思想。提出了夺取中国特色社会主义新胜利的基本要求</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确定了全面建成小康社会和全面深化改革开放的目标</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对新的时代条件下推进中国特色社会主义事业作出了全面部署</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对全面提高党的建设科学化水平提出了明确要求。</a:t>
                      </a:r>
                      <a:endParaRPr lang="zh-CN" sz="1400" kern="100" dirty="0">
                        <a:solidFill>
                          <a:srgbClr val="000000"/>
                        </a:solidFill>
                        <a:latin typeface="NEU-BZ-S92"/>
                        <a:ea typeface="方正书宋_GBK"/>
                        <a:cs typeface="Times New Roman" panose="02020603050405020304"/>
                      </a:endParaRPr>
                    </a:p>
                  </a:txBody>
                  <a:tcPr marL="38485" marR="3848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　开创中国特色社会主义事业新局面</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sp>
        <p:nvSpPr>
          <p:cNvPr id="10" name="文本框 14"/>
          <p:cNvSpPr txBox="1"/>
          <p:nvPr/>
        </p:nvSpPr>
        <p:spPr>
          <a:xfrm>
            <a:off x="545146" y="1148401"/>
            <a:ext cx="3926322" cy="465118"/>
          </a:xfrm>
          <a:prstGeom prst="rect">
            <a:avLst/>
          </a:prstGeom>
          <a:noFill/>
        </p:spPr>
        <p:txBody>
          <a:bodyPr wrap="none" lIns="36000" tIns="36000" rIns="36000" bIns="36000" rtlCol="0">
            <a:spAutoFit/>
          </a:bodyPr>
          <a:lstStyle/>
          <a:p>
            <a:pPr>
              <a:lnSpc>
                <a:spcPct val="150000"/>
              </a:lnSpc>
            </a:pP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要点一</a:t>
            </a: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　党的新民主主义革命探索历程</a:t>
            </a:r>
          </a:p>
        </p:txBody>
      </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13" name="表格 12"/>
          <p:cNvGraphicFramePr>
            <a:graphicFrameLocks noGrp="1"/>
          </p:cNvGraphicFramePr>
          <p:nvPr/>
        </p:nvGraphicFramePr>
        <p:xfrm>
          <a:off x="583810" y="1685485"/>
          <a:ext cx="7920109" cy="2560320"/>
        </p:xfrm>
        <a:graphic>
          <a:graphicData uri="http://schemas.openxmlformats.org/drawingml/2006/table">
            <a:tbl>
              <a:tblPr/>
              <a:tblGrid>
                <a:gridCol w="987065">
                  <a:extLst>
                    <a:ext uri="{9D8B030D-6E8A-4147-A177-3AD203B41FA5}">
                      <a16:colId xmlns:a16="http://schemas.microsoft.com/office/drawing/2014/main" val="20000"/>
                    </a:ext>
                  </a:extLst>
                </a:gridCol>
                <a:gridCol w="6933044">
                  <a:extLst>
                    <a:ext uri="{9D8B030D-6E8A-4147-A177-3AD203B41FA5}">
                      <a16:colId xmlns:a16="http://schemas.microsoft.com/office/drawing/2014/main" val="20001"/>
                    </a:ext>
                  </a:extLst>
                </a:gridCol>
              </a:tblGrid>
              <a:tr h="0">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时期</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具体内容</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0"/>
                  </a:ext>
                </a:extLst>
              </a:tr>
              <a:tr h="0">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党的创建</a:t>
                      </a:r>
                      <a:endParaRPr lang="zh-CN" sz="1400" kern="100">
                        <a:solidFill>
                          <a:srgbClr val="000000"/>
                        </a:solidFill>
                        <a:latin typeface="NEU-BZ-S92"/>
                        <a:ea typeface="方正书宋_GBK"/>
                        <a:cs typeface="Times New Roman" panose="02020603050405020304"/>
                      </a:endParaRPr>
                    </a:p>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时期</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微软雅黑" panose="020B0503020204020204" pitchFamily="34" charset="-122"/>
                          <a:ea typeface="方正书宋_GBK"/>
                          <a:cs typeface="Times New Roman" panose="02020603050405020304"/>
                        </a:rPr>
                        <a:t>(1)</a:t>
                      </a:r>
                      <a:r>
                        <a:rPr lang="zh-CN" sz="1400" kern="100" dirty="0">
                          <a:solidFill>
                            <a:srgbClr val="000000"/>
                          </a:solidFill>
                          <a:latin typeface="NEU-BZ-S92"/>
                          <a:ea typeface="微软雅黑" panose="020B0503020204020204" pitchFamily="34" charset="-122"/>
                          <a:cs typeface="Times New Roman" panose="02020603050405020304"/>
                        </a:rPr>
                        <a:t>五四运动</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五四运动是一次彻底地反对帝国主义和封建主义的爱国运动</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中国工人阶级开始登上政治舞台</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展现了伟大的力量。五四运动是中国新民主主义革命的开端</a:t>
                      </a:r>
                      <a:endParaRPr lang="zh-CN" sz="1400" kern="100" dirty="0">
                        <a:solidFill>
                          <a:srgbClr val="000000"/>
                        </a:solidFill>
                        <a:latin typeface="NEU-BZ-S92"/>
                        <a:ea typeface="方正书宋_GBK"/>
                        <a:cs typeface="Times New Roman" panose="02020603050405020304"/>
                      </a:endParaRPr>
                    </a:p>
                    <a:p>
                      <a:pPr>
                        <a:lnSpc>
                          <a:spcPct val="150000"/>
                        </a:lnSpc>
                        <a:spcAft>
                          <a:spcPts val="0"/>
                        </a:spcAft>
                      </a:pPr>
                      <a:r>
                        <a:rPr lang="en-US" sz="1400" kern="100" dirty="0">
                          <a:solidFill>
                            <a:srgbClr val="000000"/>
                          </a:solidFill>
                          <a:latin typeface="微软雅黑" panose="020B0503020204020204" pitchFamily="34" charset="-122"/>
                          <a:ea typeface="方正书宋_GBK"/>
                          <a:cs typeface="Times New Roman" panose="02020603050405020304"/>
                        </a:rPr>
                        <a:t>(2)</a:t>
                      </a:r>
                      <a:r>
                        <a:rPr lang="zh-CN" sz="1400" kern="100" dirty="0">
                          <a:solidFill>
                            <a:srgbClr val="000000"/>
                          </a:solidFill>
                          <a:latin typeface="NEU-BZ-S92"/>
                          <a:ea typeface="微软雅黑" panose="020B0503020204020204" pitchFamily="34" charset="-122"/>
                          <a:cs typeface="Times New Roman" panose="02020603050405020304"/>
                        </a:rPr>
                        <a:t>中共一大</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宣告了伟大的中国共产党的诞生</a:t>
                      </a:r>
                      <a:endParaRPr lang="zh-CN" sz="1400" kern="100" dirty="0">
                        <a:solidFill>
                          <a:srgbClr val="000000"/>
                        </a:solidFill>
                        <a:latin typeface="NEU-BZ-S92"/>
                        <a:ea typeface="方正书宋_GBK"/>
                        <a:cs typeface="Times New Roman" panose="02020603050405020304"/>
                      </a:endParaRPr>
                    </a:p>
                    <a:p>
                      <a:pPr>
                        <a:lnSpc>
                          <a:spcPct val="150000"/>
                        </a:lnSpc>
                        <a:spcAft>
                          <a:spcPts val="0"/>
                        </a:spcAft>
                      </a:pPr>
                      <a:r>
                        <a:rPr lang="en-US" sz="1400" kern="100" dirty="0">
                          <a:solidFill>
                            <a:srgbClr val="000000"/>
                          </a:solidFill>
                          <a:latin typeface="微软雅黑" panose="020B0503020204020204" pitchFamily="34" charset="-122"/>
                          <a:ea typeface="方正书宋_GBK"/>
                          <a:cs typeface="Times New Roman" panose="02020603050405020304"/>
                        </a:rPr>
                        <a:t>(3)</a:t>
                      </a:r>
                      <a:r>
                        <a:rPr lang="zh-CN" sz="1400" kern="100" dirty="0">
                          <a:solidFill>
                            <a:srgbClr val="000000"/>
                          </a:solidFill>
                          <a:latin typeface="NEU-BZ-S92"/>
                          <a:ea typeface="微软雅黑" panose="020B0503020204020204" pitchFamily="34" charset="-122"/>
                          <a:cs typeface="Times New Roman" panose="02020603050405020304"/>
                        </a:rPr>
                        <a:t>中共二大</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在中国历史上第一次提出了彻底的反帝反封建的民主革命纲领</a:t>
                      </a:r>
                      <a:endParaRPr lang="zh-CN" sz="1400" kern="100" dirty="0">
                        <a:solidFill>
                          <a:srgbClr val="000000"/>
                        </a:solidFill>
                        <a:latin typeface="NEU-BZ-S92"/>
                        <a:ea typeface="方正书宋_GBK"/>
                        <a:cs typeface="Times New Roman" panose="02020603050405020304"/>
                      </a:endParaRPr>
                    </a:p>
                    <a:p>
                      <a:pPr>
                        <a:lnSpc>
                          <a:spcPct val="150000"/>
                        </a:lnSpc>
                        <a:spcAft>
                          <a:spcPts val="0"/>
                        </a:spcAft>
                      </a:pPr>
                      <a:r>
                        <a:rPr lang="en-US" sz="1400" kern="100" dirty="0">
                          <a:solidFill>
                            <a:srgbClr val="000000"/>
                          </a:solidFill>
                          <a:latin typeface="微软雅黑" panose="020B0503020204020204" pitchFamily="34" charset="-122"/>
                          <a:ea typeface="方正书宋_GBK"/>
                          <a:cs typeface="Times New Roman" panose="02020603050405020304"/>
                        </a:rPr>
                        <a:t>(4)</a:t>
                      </a:r>
                      <a:r>
                        <a:rPr lang="zh-CN" sz="1400" kern="100" dirty="0">
                          <a:solidFill>
                            <a:srgbClr val="000000"/>
                          </a:solidFill>
                          <a:latin typeface="NEU-BZ-S92"/>
                          <a:ea typeface="微软雅黑" panose="020B0503020204020204" pitchFamily="34" charset="-122"/>
                          <a:cs typeface="Times New Roman" panose="02020603050405020304"/>
                        </a:rPr>
                        <a:t>中共三大</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正式决定同孙中山领导的国民党合作</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建立革命统一战线</a:t>
                      </a:r>
                      <a:endParaRPr lang="zh-CN" sz="1400" kern="100" dirty="0">
                        <a:solidFill>
                          <a:srgbClr val="000000"/>
                        </a:solidFill>
                        <a:latin typeface="NEU-BZ-S92"/>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国民革命</a:t>
                      </a:r>
                      <a:endParaRPr lang="zh-CN" sz="1400" kern="100">
                        <a:solidFill>
                          <a:srgbClr val="000000"/>
                        </a:solidFill>
                        <a:latin typeface="NEU-BZ-S92"/>
                        <a:ea typeface="方正书宋_GBK"/>
                        <a:cs typeface="Times New Roman" panose="02020603050405020304"/>
                      </a:endParaRPr>
                    </a:p>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时期</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国共合作</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创立了黄埔军校</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并进行了北伐战争</a:t>
                      </a:r>
                      <a:endParaRPr lang="zh-CN" sz="1400" kern="100" dirty="0">
                        <a:solidFill>
                          <a:srgbClr val="000000"/>
                        </a:solidFill>
                        <a:latin typeface="NEU-BZ-S92"/>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up)">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590842" y="1280160"/>
          <a:ext cx="7969348" cy="2833956"/>
        </p:xfrm>
        <a:graphic>
          <a:graphicData uri="http://schemas.openxmlformats.org/drawingml/2006/table">
            <a:tbl>
              <a:tblPr/>
              <a:tblGrid>
                <a:gridCol w="746773">
                  <a:extLst>
                    <a:ext uri="{9D8B030D-6E8A-4147-A177-3AD203B41FA5}">
                      <a16:colId xmlns:a16="http://schemas.microsoft.com/office/drawing/2014/main" val="20000"/>
                    </a:ext>
                  </a:extLst>
                </a:gridCol>
                <a:gridCol w="758471">
                  <a:extLst>
                    <a:ext uri="{9D8B030D-6E8A-4147-A177-3AD203B41FA5}">
                      <a16:colId xmlns:a16="http://schemas.microsoft.com/office/drawing/2014/main" val="20001"/>
                    </a:ext>
                  </a:extLst>
                </a:gridCol>
                <a:gridCol w="3973412">
                  <a:extLst>
                    <a:ext uri="{9D8B030D-6E8A-4147-A177-3AD203B41FA5}">
                      <a16:colId xmlns:a16="http://schemas.microsoft.com/office/drawing/2014/main" val="20002"/>
                    </a:ext>
                  </a:extLst>
                </a:gridCol>
                <a:gridCol w="2490692">
                  <a:extLst>
                    <a:ext uri="{9D8B030D-6E8A-4147-A177-3AD203B41FA5}">
                      <a16:colId xmlns:a16="http://schemas.microsoft.com/office/drawing/2014/main" val="20003"/>
                    </a:ext>
                  </a:extLst>
                </a:gridCol>
              </a:tblGrid>
              <a:tr h="2833956">
                <a:tc>
                  <a:txBody>
                    <a:bodyPr/>
                    <a:lstStyle/>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中共</a:t>
                      </a:r>
                      <a:endParaRPr lang="zh-CN" sz="1400" kern="100">
                        <a:solidFill>
                          <a:srgbClr val="000000"/>
                        </a:solidFill>
                        <a:latin typeface="NEU-BZ-S92"/>
                        <a:ea typeface="方正书宋_GBK"/>
                        <a:cs typeface="Times New Roman" panose="02020603050405020304"/>
                      </a:endParaRPr>
                    </a:p>
                    <a:p>
                      <a:pPr algn="ctr">
                        <a:lnSpc>
                          <a:spcPct val="150000"/>
                        </a:lnSpc>
                        <a:spcAft>
                          <a:spcPts val="0"/>
                        </a:spcAft>
                      </a:pPr>
                      <a:r>
                        <a:rPr lang="zh-CN" sz="1400" kern="100">
                          <a:solidFill>
                            <a:srgbClr val="000000"/>
                          </a:solidFill>
                          <a:latin typeface="NEU-BZ-S92"/>
                          <a:ea typeface="微软雅黑" panose="020B0503020204020204" pitchFamily="34" charset="-122"/>
                          <a:cs typeface="Times New Roman" panose="02020603050405020304"/>
                        </a:rPr>
                        <a:t>十九大</a:t>
                      </a:r>
                      <a:endParaRPr lang="zh-CN" sz="14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400" kern="100" dirty="0">
                          <a:solidFill>
                            <a:srgbClr val="000000"/>
                          </a:solidFill>
                          <a:latin typeface="微软雅黑" panose="020B0503020204020204" pitchFamily="34" charset="-122"/>
                          <a:ea typeface="方正书宋_GBK"/>
                          <a:cs typeface="Times New Roman" panose="02020603050405020304"/>
                        </a:rPr>
                        <a:t>2017</a:t>
                      </a:r>
                      <a:r>
                        <a:rPr lang="zh-CN" sz="1400" kern="100" dirty="0">
                          <a:solidFill>
                            <a:srgbClr val="000000"/>
                          </a:solidFill>
                          <a:latin typeface="NEU-BZ-S92"/>
                          <a:ea typeface="微软雅黑" panose="020B0503020204020204" pitchFamily="34" charset="-122"/>
                          <a:cs typeface="Times New Roman" panose="02020603050405020304"/>
                        </a:rPr>
                        <a:t>年北京</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　习近平作了题为《决胜全面建成小康社会</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夺取新时代中国特色社会主义伟大胜利》的报告。报告指出</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经过长期努力</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中国特色社会主义进入了新时代</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这是我国发展新的历史定位</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我国社会主要矛盾已经转化为人民日益增长的美好生活需要和不平衡不充分的发展之间的矛盾。在中共十九大上</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习近平新时代中国特色社会主义思想被确立为中国共产党必须长期坚持的指导思想</a:t>
                      </a:r>
                      <a:endParaRPr lang="zh-CN" sz="1400" kern="100" dirty="0">
                        <a:solidFill>
                          <a:srgbClr val="000000"/>
                        </a:solidFill>
                        <a:latin typeface="NEU-BZ-S92"/>
                        <a:ea typeface="方正书宋_GBK"/>
                        <a:cs typeface="Times New Roman" panose="02020603050405020304"/>
                      </a:endParaRPr>
                    </a:p>
                  </a:txBody>
                  <a:tcPr marL="56444" marR="5644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NEU-BZ-S92"/>
                          <a:ea typeface="微软雅黑" panose="020B0503020204020204" pitchFamily="34" charset="-122"/>
                          <a:cs typeface="Times New Roman" panose="02020603050405020304"/>
                        </a:rPr>
                        <a:t>　把习近平新时代中国特色社会主义思想确立为党必须长期坚持的指导思想</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深刻回答了新时代坚持和发展中国特色社会主义一系列重大理论和实践问题</a:t>
                      </a:r>
                      <a:r>
                        <a:rPr lang="en-US" sz="1400" kern="100" dirty="0">
                          <a:solidFill>
                            <a:srgbClr val="000000"/>
                          </a:solidFill>
                          <a:latin typeface="NEU-BZ-S92"/>
                          <a:ea typeface="微软雅黑" panose="020B0503020204020204" pitchFamily="34" charset="-122"/>
                          <a:cs typeface="Times New Roman" panose="02020603050405020304"/>
                        </a:rPr>
                        <a:t>,</a:t>
                      </a:r>
                      <a:r>
                        <a:rPr lang="zh-CN" sz="1400" kern="100" dirty="0">
                          <a:solidFill>
                            <a:srgbClr val="000000"/>
                          </a:solidFill>
                          <a:latin typeface="NEU-BZ-S92"/>
                          <a:ea typeface="微软雅黑" panose="020B0503020204020204" pitchFamily="34" charset="-122"/>
                          <a:cs typeface="Times New Roman" panose="02020603050405020304"/>
                        </a:rPr>
                        <a:t>高举了旗帜、指明了方向、明确了方略、描绘了蓝图</a:t>
                      </a:r>
                      <a:endParaRPr lang="zh-CN" sz="14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8" name="文本框 14"/>
          <p:cNvSpPr txBox="1"/>
          <p:nvPr/>
        </p:nvSpPr>
        <p:spPr>
          <a:xfrm>
            <a:off x="545146" y="1148401"/>
            <a:ext cx="5308111" cy="465118"/>
          </a:xfrm>
          <a:prstGeom prst="rect">
            <a:avLst/>
          </a:prstGeom>
          <a:noFill/>
        </p:spPr>
        <p:txBody>
          <a:bodyPr wrap="none" lIns="36000" tIns="36000" rIns="36000" bIns="36000" rtlCol="0">
            <a:spAutoFit/>
          </a:bodyPr>
          <a:lstStyle/>
          <a:p>
            <a:pPr>
              <a:lnSpc>
                <a:spcPct val="150000"/>
              </a:lnSpc>
            </a:pP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要点四</a:t>
            </a: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　中共在革命和建设中探索出的两条正确道路</a:t>
            </a:r>
          </a:p>
        </p:txBody>
      </p:sp>
      <p:graphicFrame>
        <p:nvGraphicFramePr>
          <p:cNvPr id="10" name="表格 9"/>
          <p:cNvGraphicFramePr>
            <a:graphicFrameLocks noGrp="1"/>
          </p:cNvGraphicFramePr>
          <p:nvPr/>
        </p:nvGraphicFramePr>
        <p:xfrm>
          <a:off x="585217" y="1680648"/>
          <a:ext cx="7980882" cy="2721220"/>
        </p:xfrm>
        <a:graphic>
          <a:graphicData uri="http://schemas.openxmlformats.org/drawingml/2006/table">
            <a:tbl>
              <a:tblPr/>
              <a:tblGrid>
                <a:gridCol w="501444">
                  <a:extLst>
                    <a:ext uri="{9D8B030D-6E8A-4147-A177-3AD203B41FA5}">
                      <a16:colId xmlns:a16="http://schemas.microsoft.com/office/drawing/2014/main" val="20000"/>
                    </a:ext>
                  </a:extLst>
                </a:gridCol>
                <a:gridCol w="610465">
                  <a:extLst>
                    <a:ext uri="{9D8B030D-6E8A-4147-A177-3AD203B41FA5}">
                      <a16:colId xmlns:a16="http://schemas.microsoft.com/office/drawing/2014/main" val="20001"/>
                    </a:ext>
                  </a:extLst>
                </a:gridCol>
                <a:gridCol w="1565453">
                  <a:extLst>
                    <a:ext uri="{9D8B030D-6E8A-4147-A177-3AD203B41FA5}">
                      <a16:colId xmlns:a16="http://schemas.microsoft.com/office/drawing/2014/main" val="20002"/>
                    </a:ext>
                  </a:extLst>
                </a:gridCol>
                <a:gridCol w="1426464">
                  <a:extLst>
                    <a:ext uri="{9D8B030D-6E8A-4147-A177-3AD203B41FA5}">
                      <a16:colId xmlns:a16="http://schemas.microsoft.com/office/drawing/2014/main" val="20003"/>
                    </a:ext>
                  </a:extLst>
                </a:gridCol>
                <a:gridCol w="2381520">
                  <a:extLst>
                    <a:ext uri="{9D8B030D-6E8A-4147-A177-3AD203B41FA5}">
                      <a16:colId xmlns:a16="http://schemas.microsoft.com/office/drawing/2014/main" val="20004"/>
                    </a:ext>
                  </a:extLst>
                </a:gridCol>
                <a:gridCol w="1495536">
                  <a:extLst>
                    <a:ext uri="{9D8B030D-6E8A-4147-A177-3AD203B41FA5}">
                      <a16:colId xmlns:a16="http://schemas.microsoft.com/office/drawing/2014/main" val="20005"/>
                    </a:ext>
                  </a:extLst>
                </a:gridCol>
              </a:tblGrid>
              <a:tr h="391356">
                <a:tc>
                  <a:txBody>
                    <a:bodyPr/>
                    <a:lstStyle/>
                    <a:p>
                      <a:pPr algn="ctr">
                        <a:lnSpc>
                          <a:spcPct val="150000"/>
                        </a:lnSpc>
                        <a:spcAft>
                          <a:spcPts val="0"/>
                        </a:spcAft>
                      </a:pPr>
                      <a:r>
                        <a:rPr lang="zh-CN" sz="1400" kern="100">
                          <a:solidFill>
                            <a:srgbClr val="000000"/>
                          </a:solidFill>
                          <a:latin typeface="+mj-ea"/>
                          <a:ea typeface="+mj-ea"/>
                          <a:cs typeface="Times New Roman" panose="02020603050405020304"/>
                        </a:rPr>
                        <a:t>时期</a:t>
                      </a:r>
                      <a:endParaRPr lang="zh-CN" sz="1000" kern="100">
                        <a:solidFill>
                          <a:srgbClr val="000000"/>
                        </a:solidFill>
                        <a:latin typeface="+mj-ea"/>
                        <a:ea typeface="+mj-ea"/>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a:solidFill>
                            <a:srgbClr val="000000"/>
                          </a:solidFill>
                          <a:latin typeface="+mj-ea"/>
                          <a:ea typeface="+mj-ea"/>
                          <a:cs typeface="Times New Roman" panose="02020603050405020304"/>
                        </a:rPr>
                        <a:t>开创者</a:t>
                      </a:r>
                      <a:endParaRPr lang="zh-CN" sz="1000" kern="100">
                        <a:solidFill>
                          <a:srgbClr val="000000"/>
                        </a:solidFill>
                        <a:latin typeface="+mj-ea"/>
                        <a:ea typeface="+mj-ea"/>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a:solidFill>
                            <a:srgbClr val="000000"/>
                          </a:solidFill>
                          <a:latin typeface="+mj-ea"/>
                          <a:ea typeface="+mj-ea"/>
                          <a:cs typeface="Times New Roman" panose="02020603050405020304"/>
                        </a:rPr>
                        <a:t>开辟的道路</a:t>
                      </a:r>
                      <a:endParaRPr lang="zh-CN" sz="1000" kern="100">
                        <a:solidFill>
                          <a:srgbClr val="000000"/>
                        </a:solidFill>
                        <a:latin typeface="+mj-ea"/>
                        <a:ea typeface="+mj-ea"/>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a:solidFill>
                            <a:srgbClr val="000000"/>
                          </a:solidFill>
                          <a:latin typeface="+mj-ea"/>
                          <a:ea typeface="+mj-ea"/>
                          <a:cs typeface="Times New Roman" panose="02020603050405020304"/>
                        </a:rPr>
                        <a:t>起点</a:t>
                      </a:r>
                      <a:endParaRPr lang="zh-CN" sz="1000" kern="100">
                        <a:solidFill>
                          <a:srgbClr val="000000"/>
                        </a:solidFill>
                        <a:latin typeface="+mj-ea"/>
                        <a:ea typeface="+mj-ea"/>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a:solidFill>
                            <a:srgbClr val="000000"/>
                          </a:solidFill>
                          <a:latin typeface="+mj-ea"/>
                          <a:ea typeface="+mj-ea"/>
                          <a:cs typeface="Times New Roman" panose="02020603050405020304"/>
                        </a:rPr>
                        <a:t>取得成就</a:t>
                      </a:r>
                      <a:endParaRPr lang="zh-CN" sz="1000" kern="100">
                        <a:solidFill>
                          <a:srgbClr val="000000"/>
                        </a:solidFill>
                        <a:latin typeface="+mj-ea"/>
                        <a:ea typeface="+mj-ea"/>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dirty="0">
                          <a:solidFill>
                            <a:srgbClr val="000000"/>
                          </a:solidFill>
                          <a:latin typeface="+mj-ea"/>
                          <a:ea typeface="+mj-ea"/>
                          <a:cs typeface="Times New Roman" panose="02020603050405020304"/>
                        </a:rPr>
                        <a:t>道路共同点</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启示</a:t>
                      </a:r>
                      <a:r>
                        <a:rPr lang="en-US" sz="1400" kern="100" dirty="0">
                          <a:solidFill>
                            <a:srgbClr val="000000"/>
                          </a:solidFill>
                          <a:latin typeface="+mj-ea"/>
                          <a:ea typeface="+mj-ea"/>
                          <a:cs typeface="Times New Roman" panose="02020603050405020304"/>
                        </a:rPr>
                        <a:t>)</a:t>
                      </a:r>
                      <a:endParaRPr lang="zh-CN" sz="1000" kern="100" dirty="0">
                        <a:solidFill>
                          <a:srgbClr val="000000"/>
                        </a:solidFill>
                        <a:latin typeface="+mj-ea"/>
                        <a:ea typeface="+mj-ea"/>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0"/>
                  </a:ext>
                </a:extLst>
              </a:tr>
              <a:tr h="782710">
                <a:tc>
                  <a:txBody>
                    <a:bodyPr/>
                    <a:lstStyle/>
                    <a:p>
                      <a:pPr algn="ctr">
                        <a:lnSpc>
                          <a:spcPct val="150000"/>
                        </a:lnSpc>
                        <a:spcAft>
                          <a:spcPts val="0"/>
                        </a:spcAft>
                      </a:pPr>
                      <a:r>
                        <a:rPr lang="zh-CN" sz="1400" kern="100">
                          <a:solidFill>
                            <a:srgbClr val="000000"/>
                          </a:solidFill>
                          <a:latin typeface="+mj-ea"/>
                          <a:ea typeface="+mj-ea"/>
                          <a:cs typeface="Times New Roman" panose="02020603050405020304"/>
                        </a:rPr>
                        <a:t>革命</a:t>
                      </a:r>
                      <a:endParaRPr lang="zh-CN" sz="1000" kern="100">
                        <a:solidFill>
                          <a:srgbClr val="000000"/>
                        </a:solidFill>
                        <a:latin typeface="+mj-ea"/>
                        <a:ea typeface="+mj-ea"/>
                        <a:cs typeface="Times New Roman" panose="02020603050405020304"/>
                      </a:endParaRPr>
                    </a:p>
                    <a:p>
                      <a:pPr algn="ctr">
                        <a:lnSpc>
                          <a:spcPct val="150000"/>
                        </a:lnSpc>
                        <a:spcAft>
                          <a:spcPts val="0"/>
                        </a:spcAft>
                      </a:pPr>
                      <a:r>
                        <a:rPr lang="zh-CN" sz="1400" kern="100">
                          <a:solidFill>
                            <a:srgbClr val="000000"/>
                          </a:solidFill>
                          <a:latin typeface="+mj-ea"/>
                          <a:ea typeface="+mj-ea"/>
                          <a:cs typeface="Times New Roman" panose="02020603050405020304"/>
                        </a:rPr>
                        <a:t>道路</a:t>
                      </a:r>
                      <a:endParaRPr lang="zh-CN" sz="1000" kern="100">
                        <a:solidFill>
                          <a:srgbClr val="000000"/>
                        </a:solidFill>
                        <a:latin typeface="+mj-ea"/>
                        <a:ea typeface="+mj-ea"/>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mj-ea"/>
                          <a:ea typeface="+mj-ea"/>
                          <a:cs typeface="Times New Roman" panose="02020603050405020304"/>
                        </a:rPr>
                        <a:t>毛泽东</a:t>
                      </a:r>
                      <a:endParaRPr lang="zh-CN" sz="1000" kern="100">
                        <a:solidFill>
                          <a:srgbClr val="000000"/>
                        </a:solidFill>
                        <a:latin typeface="+mj-ea"/>
                        <a:ea typeface="+mj-ea"/>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ea"/>
                          <a:ea typeface="+mj-ea"/>
                          <a:cs typeface="Times New Roman" panose="02020603050405020304"/>
                        </a:rPr>
                        <a:t>　农村包围城市、武装夺取政权的革命道路</a:t>
                      </a:r>
                      <a:endParaRPr lang="zh-CN" sz="1000" kern="100" dirty="0">
                        <a:solidFill>
                          <a:srgbClr val="000000"/>
                        </a:solidFill>
                        <a:latin typeface="+mj-ea"/>
                        <a:ea typeface="+mj-ea"/>
                        <a:cs typeface="Times New Roman" panose="02020603050405020304"/>
                      </a:endParaRP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ea"/>
                          <a:ea typeface="+mj-ea"/>
                          <a:cs typeface="Times New Roman" panose="02020603050405020304"/>
                        </a:rPr>
                        <a:t>　</a:t>
                      </a:r>
                      <a:r>
                        <a:rPr lang="en-US" sz="1400" kern="100" dirty="0">
                          <a:solidFill>
                            <a:srgbClr val="000000"/>
                          </a:solidFill>
                          <a:latin typeface="+mj-ea"/>
                          <a:ea typeface="+mj-ea"/>
                          <a:cs typeface="Times New Roman" panose="02020603050405020304"/>
                        </a:rPr>
                        <a:t>1927</a:t>
                      </a:r>
                      <a:r>
                        <a:rPr lang="zh-CN" sz="1400" kern="100" dirty="0">
                          <a:solidFill>
                            <a:srgbClr val="000000"/>
                          </a:solidFill>
                          <a:latin typeface="+mj-ea"/>
                          <a:ea typeface="+mj-ea"/>
                          <a:cs typeface="Times New Roman" panose="02020603050405020304"/>
                        </a:rPr>
                        <a:t>年</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井冈山革命根据地的建立</a:t>
                      </a:r>
                      <a:endParaRPr lang="zh-CN" sz="1000" kern="100" dirty="0">
                        <a:solidFill>
                          <a:srgbClr val="000000"/>
                        </a:solidFill>
                        <a:latin typeface="+mj-ea"/>
                        <a:ea typeface="+mj-ea"/>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mj-ea"/>
                          <a:ea typeface="+mj-ea"/>
                          <a:cs typeface="Times New Roman" panose="02020603050405020304"/>
                        </a:rPr>
                        <a:t>　推翻三座大山</a:t>
                      </a:r>
                      <a:r>
                        <a:rPr lang="en-US" sz="1400" kern="100">
                          <a:solidFill>
                            <a:srgbClr val="000000"/>
                          </a:solidFill>
                          <a:latin typeface="+mj-ea"/>
                          <a:ea typeface="+mj-ea"/>
                          <a:cs typeface="Times New Roman" panose="02020603050405020304"/>
                        </a:rPr>
                        <a:t>,</a:t>
                      </a:r>
                      <a:r>
                        <a:rPr lang="zh-CN" sz="1400" kern="100">
                          <a:solidFill>
                            <a:srgbClr val="000000"/>
                          </a:solidFill>
                          <a:latin typeface="+mj-ea"/>
                          <a:ea typeface="+mj-ea"/>
                          <a:cs typeface="Times New Roman" panose="02020603050405020304"/>
                        </a:rPr>
                        <a:t>建立了新中国</a:t>
                      </a:r>
                      <a:r>
                        <a:rPr lang="en-US" sz="1400" kern="100">
                          <a:solidFill>
                            <a:srgbClr val="000000"/>
                          </a:solidFill>
                          <a:latin typeface="+mj-ea"/>
                          <a:ea typeface="+mj-ea"/>
                          <a:cs typeface="Times New Roman" panose="02020603050405020304"/>
                        </a:rPr>
                        <a:t>,</a:t>
                      </a:r>
                      <a:r>
                        <a:rPr lang="zh-CN" sz="1400" kern="100">
                          <a:solidFill>
                            <a:srgbClr val="000000"/>
                          </a:solidFill>
                          <a:latin typeface="+mj-ea"/>
                          <a:ea typeface="+mj-ea"/>
                          <a:cs typeface="Times New Roman" panose="02020603050405020304"/>
                        </a:rPr>
                        <a:t>走上了社会主义道路</a:t>
                      </a:r>
                      <a:endParaRPr lang="zh-CN" sz="1000" kern="100">
                        <a:solidFill>
                          <a:srgbClr val="000000"/>
                        </a:solidFill>
                        <a:latin typeface="+mj-ea"/>
                        <a:ea typeface="+mj-ea"/>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a:lnSpc>
                          <a:spcPct val="150000"/>
                        </a:lnSpc>
                        <a:spcAft>
                          <a:spcPts val="0"/>
                        </a:spcAft>
                      </a:pPr>
                      <a:r>
                        <a:rPr lang="zh-CN" sz="1400" kern="100" dirty="0">
                          <a:solidFill>
                            <a:srgbClr val="000000"/>
                          </a:solidFill>
                          <a:latin typeface="+mj-ea"/>
                          <a:ea typeface="+mj-ea"/>
                          <a:cs typeface="Times New Roman" panose="02020603050405020304"/>
                        </a:rPr>
                        <a:t>　立足国情、解放思想、实事求是</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把马克思列宁主义原理同中国实际相结合的革命和建设道路</a:t>
                      </a:r>
                      <a:endParaRPr lang="zh-CN" sz="1000" kern="100" dirty="0">
                        <a:solidFill>
                          <a:srgbClr val="000000"/>
                        </a:solidFill>
                        <a:latin typeface="+mj-ea"/>
                        <a:ea typeface="+mj-ea"/>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1369744">
                <a:tc>
                  <a:txBody>
                    <a:bodyPr/>
                    <a:lstStyle/>
                    <a:p>
                      <a:pPr algn="ctr">
                        <a:lnSpc>
                          <a:spcPct val="150000"/>
                        </a:lnSpc>
                        <a:spcAft>
                          <a:spcPts val="0"/>
                        </a:spcAft>
                      </a:pPr>
                      <a:r>
                        <a:rPr lang="zh-CN" sz="1400" kern="100">
                          <a:solidFill>
                            <a:srgbClr val="000000"/>
                          </a:solidFill>
                          <a:latin typeface="+mj-ea"/>
                          <a:ea typeface="+mj-ea"/>
                          <a:cs typeface="Times New Roman" panose="02020603050405020304"/>
                        </a:rPr>
                        <a:t>建设</a:t>
                      </a:r>
                      <a:endParaRPr lang="zh-CN" sz="1000" kern="100">
                        <a:solidFill>
                          <a:srgbClr val="000000"/>
                        </a:solidFill>
                        <a:latin typeface="+mj-ea"/>
                        <a:ea typeface="+mj-ea"/>
                        <a:cs typeface="Times New Roman" panose="02020603050405020304"/>
                      </a:endParaRPr>
                    </a:p>
                    <a:p>
                      <a:pPr algn="ctr">
                        <a:lnSpc>
                          <a:spcPct val="150000"/>
                        </a:lnSpc>
                        <a:spcAft>
                          <a:spcPts val="0"/>
                        </a:spcAft>
                      </a:pPr>
                      <a:r>
                        <a:rPr lang="zh-CN" sz="1400" kern="100">
                          <a:solidFill>
                            <a:srgbClr val="000000"/>
                          </a:solidFill>
                          <a:latin typeface="+mj-ea"/>
                          <a:ea typeface="+mj-ea"/>
                          <a:cs typeface="Times New Roman" panose="02020603050405020304"/>
                        </a:rPr>
                        <a:t>道路</a:t>
                      </a:r>
                      <a:endParaRPr lang="zh-CN" sz="1000" kern="100">
                        <a:solidFill>
                          <a:srgbClr val="000000"/>
                        </a:solidFill>
                        <a:latin typeface="+mj-ea"/>
                        <a:ea typeface="+mj-ea"/>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mj-ea"/>
                          <a:ea typeface="+mj-ea"/>
                          <a:cs typeface="Times New Roman" panose="02020603050405020304"/>
                        </a:rPr>
                        <a:t>邓小平</a:t>
                      </a:r>
                      <a:endParaRPr lang="zh-CN" sz="1000" kern="100">
                        <a:solidFill>
                          <a:srgbClr val="000000"/>
                        </a:solidFill>
                        <a:latin typeface="+mj-ea"/>
                        <a:ea typeface="+mj-ea"/>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mj-ea"/>
                          <a:ea typeface="+mj-ea"/>
                          <a:cs typeface="Times New Roman" panose="02020603050405020304"/>
                        </a:rPr>
                        <a:t>　建设有中国特色的社会主义道路</a:t>
                      </a:r>
                      <a:endParaRPr lang="zh-CN" sz="1000" kern="100">
                        <a:solidFill>
                          <a:srgbClr val="000000"/>
                        </a:solidFill>
                        <a:latin typeface="+mj-ea"/>
                        <a:ea typeface="+mj-ea"/>
                        <a:cs typeface="Times New Roman" panose="02020603050405020304"/>
                      </a:endParaRP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mj-ea"/>
                          <a:ea typeface="+mj-ea"/>
                          <a:cs typeface="Times New Roman" panose="02020603050405020304"/>
                        </a:rPr>
                        <a:t>　</a:t>
                      </a:r>
                      <a:r>
                        <a:rPr lang="en-US" sz="1400" kern="100">
                          <a:solidFill>
                            <a:srgbClr val="000000"/>
                          </a:solidFill>
                          <a:latin typeface="+mj-ea"/>
                          <a:ea typeface="+mj-ea"/>
                          <a:cs typeface="Times New Roman" panose="02020603050405020304"/>
                        </a:rPr>
                        <a:t>1978</a:t>
                      </a:r>
                      <a:r>
                        <a:rPr lang="zh-CN" sz="1400" kern="100">
                          <a:solidFill>
                            <a:srgbClr val="000000"/>
                          </a:solidFill>
                          <a:latin typeface="+mj-ea"/>
                          <a:ea typeface="+mj-ea"/>
                          <a:cs typeface="Times New Roman" panose="02020603050405020304"/>
                        </a:rPr>
                        <a:t>年</a:t>
                      </a:r>
                      <a:r>
                        <a:rPr lang="en-US" sz="1400" kern="100">
                          <a:solidFill>
                            <a:srgbClr val="000000"/>
                          </a:solidFill>
                          <a:latin typeface="+mj-ea"/>
                          <a:ea typeface="+mj-ea"/>
                          <a:cs typeface="Times New Roman" panose="02020603050405020304"/>
                        </a:rPr>
                        <a:t>,</a:t>
                      </a:r>
                      <a:r>
                        <a:rPr lang="zh-CN" sz="1400" kern="100">
                          <a:solidFill>
                            <a:srgbClr val="000000"/>
                          </a:solidFill>
                          <a:latin typeface="+mj-ea"/>
                          <a:ea typeface="+mj-ea"/>
                          <a:cs typeface="Times New Roman" panose="02020603050405020304"/>
                        </a:rPr>
                        <a:t>中共十一届三中全会</a:t>
                      </a:r>
                      <a:endParaRPr lang="zh-CN" sz="1000" kern="100">
                        <a:solidFill>
                          <a:srgbClr val="000000"/>
                        </a:solidFill>
                        <a:latin typeface="+mj-ea"/>
                        <a:ea typeface="+mj-ea"/>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ea"/>
                          <a:ea typeface="+mj-ea"/>
                          <a:cs typeface="Times New Roman" panose="02020603050405020304"/>
                        </a:rPr>
                        <a:t>　实行改革开放</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中国综合国力不断增强</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国际地位不断提高</a:t>
                      </a:r>
                      <a:r>
                        <a:rPr lang="en-US" sz="1400" kern="100" dirty="0">
                          <a:solidFill>
                            <a:srgbClr val="000000"/>
                          </a:solidFill>
                          <a:latin typeface="+mj-ea"/>
                          <a:ea typeface="+mj-ea"/>
                          <a:cs typeface="Times New Roman" panose="02020603050405020304"/>
                        </a:rPr>
                        <a:t>,</a:t>
                      </a:r>
                      <a:r>
                        <a:rPr lang="zh-CN" sz="1400" kern="100" dirty="0">
                          <a:solidFill>
                            <a:srgbClr val="000000"/>
                          </a:solidFill>
                          <a:latin typeface="+mj-ea"/>
                          <a:ea typeface="+mj-ea"/>
                          <a:cs typeface="Times New Roman" panose="02020603050405020304"/>
                        </a:rPr>
                        <a:t>走中国特色的社会主义道路</a:t>
                      </a:r>
                      <a:endParaRPr lang="zh-CN" sz="1000" kern="100" dirty="0">
                        <a:solidFill>
                          <a:srgbClr val="000000"/>
                        </a:solidFill>
                        <a:latin typeface="+mj-ea"/>
                        <a:ea typeface="+mj-ea"/>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p>
                  </a:txBody>
                  <a:tcPr/>
                </a:tc>
                <a:extLst>
                  <a:ext uri="{0D108BD9-81ED-4DB2-BD59-A6C34878D82A}">
                    <a16:rowId xmlns:a16="http://schemas.microsoft.com/office/drawing/2014/main" val="10002"/>
                  </a:ext>
                </a:extLst>
              </a:tr>
            </a:tbl>
          </a:graphicData>
        </a:graphic>
      </p:graphicFrame>
      <p:sp>
        <p:nvSpPr>
          <p:cNvPr id="43009"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up)">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nvSpPr>
        <p:spPr>
          <a:xfrm>
            <a:off x="476250" y="1155700"/>
            <a:ext cx="8210550" cy="3416300"/>
          </a:xfrm>
          <a:prstGeom prst="rect">
            <a:avLst/>
          </a:prstGeom>
          <a:solidFill>
            <a:schemeClr val="bg1">
              <a:lumMod val="9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7"/>
          <p:cNvGrpSpPr/>
          <p:nvPr/>
        </p:nvGrpSpPr>
        <p:grpSpPr>
          <a:xfrm>
            <a:off x="4041487" y="706582"/>
            <a:ext cx="1019463" cy="442035"/>
            <a:chOff x="3768437" y="706582"/>
            <a:chExt cx="1019463" cy="442035"/>
          </a:xfrm>
        </p:grpSpPr>
        <p:sp>
          <p:nvSpPr>
            <p:cNvPr id="5" name="文本框 4"/>
            <p:cNvSpPr txBox="1"/>
            <p:nvPr/>
          </p:nvSpPr>
          <p:spPr>
            <a:xfrm>
              <a:off x="3768437" y="706582"/>
              <a:ext cx="893441" cy="442035"/>
            </a:xfrm>
            <a:prstGeom prst="rect">
              <a:avLst/>
            </a:prstGeom>
            <a:noFill/>
          </p:spPr>
          <p:txBody>
            <a:bodyPr wrap="none" lIns="36000" tIns="36000" rIns="36000" bIns="36000" rtlCol="0">
              <a:spAutoFit/>
            </a:bodyPr>
            <a:lstStyle/>
            <a:p>
              <a:pPr algn="ctr">
                <a:lnSpc>
                  <a:spcPct val="150000"/>
                </a:lnSpc>
              </a:pPr>
              <a:r>
                <a:rPr lang="zh-CN" altLang="en-US" sz="1600" b="1" dirty="0">
                  <a:solidFill>
                    <a:srgbClr val="DE7538"/>
                  </a:solidFill>
                  <a:latin typeface="微软雅黑" panose="020B0503020204020204" pitchFamily="34" charset="-122"/>
                  <a:ea typeface="微软雅黑" panose="020B0503020204020204" pitchFamily="34" charset="-122"/>
                </a:rPr>
                <a:t>思维</a:t>
              </a:r>
              <a:r>
                <a:rPr lang="zh-CN" altLang="en-US" sz="1600" dirty="0">
                  <a:latin typeface="微软雅黑" panose="020B0503020204020204" pitchFamily="34" charset="-122"/>
                  <a:ea typeface="微软雅黑" panose="020B0503020204020204" pitchFamily="34" charset="-122"/>
                </a:rPr>
                <a:t>拓展</a:t>
              </a:r>
            </a:p>
          </p:txBody>
        </p:sp>
        <p:cxnSp>
          <p:nvCxnSpPr>
            <p:cNvPr id="6" name="直接箭头连接符 5"/>
            <p:cNvCxnSpPr>
              <a:stCxn id="5" idx="3"/>
            </p:cNvCxnSpPr>
            <p:nvPr/>
          </p:nvCxnSpPr>
          <p:spPr>
            <a:xfrm>
              <a:off x="4661878" y="927600"/>
              <a:ext cx="126022" cy="113800"/>
            </a:xfrm>
            <a:prstGeom prst="straightConnector1">
              <a:avLst/>
            </a:prstGeom>
            <a:ln>
              <a:solidFill>
                <a:srgbClr val="DE7538"/>
              </a:solidFill>
              <a:tailEnd type="triangle"/>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561238" y="1390664"/>
            <a:ext cx="8047054" cy="2658026"/>
          </a:xfrm>
          <a:prstGeom prst="rect">
            <a:avLst/>
          </a:prstGeom>
          <a:noFill/>
        </p:spPr>
        <p:txBody>
          <a:bodyPr wrap="square" lIns="36000" tIns="36000" rIns="36000" bIns="36000" rtlCol="0">
            <a:spAutoFit/>
          </a:bodyPr>
          <a:lstStyle/>
          <a:p>
            <a:pPr>
              <a:lnSpc>
                <a:spcPct val="150000"/>
              </a:lnSpc>
            </a:pPr>
            <a:r>
              <a:rPr lang="zh-CN" altLang="en-US" sz="1400" b="1" dirty="0">
                <a:solidFill>
                  <a:srgbClr val="DE7538"/>
                </a:solidFill>
              </a:rPr>
              <a:t>拓展一　你认为中国共产党在革命和建设中</a:t>
            </a:r>
            <a:r>
              <a:rPr lang="en-US" sz="1400" b="1" dirty="0">
                <a:solidFill>
                  <a:srgbClr val="DE7538"/>
                </a:solidFill>
              </a:rPr>
              <a:t>,</a:t>
            </a:r>
            <a:r>
              <a:rPr lang="zh-CN" altLang="en-US" sz="1400" b="1" dirty="0">
                <a:solidFill>
                  <a:srgbClr val="DE7538"/>
                </a:solidFill>
              </a:rPr>
              <a:t>能够克服困难不断开创新局面的原因有哪些</a:t>
            </a:r>
            <a:r>
              <a:rPr lang="en-US" sz="1400" b="1" dirty="0">
                <a:solidFill>
                  <a:srgbClr val="DE7538"/>
                </a:solidFill>
              </a:rPr>
              <a:t>?</a:t>
            </a:r>
            <a:endParaRPr lang="zh-CN" altLang="en-US" sz="1400" b="1" dirty="0">
              <a:solidFill>
                <a:srgbClr val="DE7538"/>
              </a:solidFill>
            </a:endParaRPr>
          </a:p>
          <a:p>
            <a:pPr>
              <a:lnSpc>
                <a:spcPct val="150000"/>
              </a:lnSpc>
            </a:pPr>
            <a:r>
              <a:rPr lang="zh-CN" altLang="en-US" sz="1400" dirty="0"/>
              <a:t>　　对未来充满信心</a:t>
            </a:r>
            <a:r>
              <a:rPr lang="en-US" sz="1400" dirty="0"/>
              <a:t>;</a:t>
            </a:r>
            <a:r>
              <a:rPr lang="zh-CN" altLang="en-US" sz="1400" dirty="0"/>
              <a:t>勇于纠正错误</a:t>
            </a:r>
            <a:r>
              <a:rPr lang="en-US" sz="1400" dirty="0"/>
              <a:t>;</a:t>
            </a:r>
            <a:r>
              <a:rPr lang="zh-CN" altLang="en-US" sz="1400" dirty="0"/>
              <a:t>解放思想</a:t>
            </a:r>
            <a:r>
              <a:rPr lang="en-US" sz="1400" dirty="0"/>
              <a:t>,</a:t>
            </a:r>
            <a:r>
              <a:rPr lang="zh-CN" altLang="en-US" sz="1400" dirty="0"/>
              <a:t>实事求是</a:t>
            </a:r>
            <a:r>
              <a:rPr lang="en-US" sz="1400" dirty="0"/>
              <a:t>;</a:t>
            </a:r>
            <a:r>
              <a:rPr lang="zh-CN" altLang="en-US" sz="1400" dirty="0"/>
              <a:t>马克思主义普遍真理与中国实际相结合</a:t>
            </a:r>
            <a:r>
              <a:rPr lang="en-US" sz="1400" dirty="0"/>
              <a:t>;</a:t>
            </a:r>
            <a:r>
              <a:rPr lang="zh-CN" altLang="en-US" sz="1400" dirty="0"/>
              <a:t>与时俱进</a:t>
            </a:r>
            <a:r>
              <a:rPr lang="en-US" sz="1400" dirty="0"/>
              <a:t>,</a:t>
            </a:r>
            <a:r>
              <a:rPr lang="zh-CN" altLang="en-US" sz="1400" dirty="0"/>
              <a:t>坚持走自己的路</a:t>
            </a:r>
            <a:r>
              <a:rPr lang="en-US" sz="1400" dirty="0"/>
              <a:t>;</a:t>
            </a:r>
            <a:r>
              <a:rPr lang="zh-CN" altLang="en-US" sz="1400" dirty="0"/>
              <a:t>结合国情进行改革</a:t>
            </a:r>
            <a:r>
              <a:rPr lang="en-US" sz="1400" dirty="0"/>
              <a:t>;</a:t>
            </a:r>
            <a:r>
              <a:rPr lang="zh-CN" altLang="en-US" sz="1400" dirty="0"/>
              <a:t>等等。</a:t>
            </a:r>
          </a:p>
          <a:p>
            <a:pPr>
              <a:lnSpc>
                <a:spcPct val="150000"/>
              </a:lnSpc>
            </a:pPr>
            <a:r>
              <a:rPr lang="zh-CN" altLang="en-US" sz="1400" b="1" dirty="0">
                <a:solidFill>
                  <a:srgbClr val="DE7538"/>
                </a:solidFill>
              </a:rPr>
              <a:t>拓展二　归纳概括新民主主义革命胜利的原因、最基本经验以及给我们的启示</a:t>
            </a:r>
          </a:p>
          <a:p>
            <a:pPr>
              <a:lnSpc>
                <a:spcPct val="150000"/>
              </a:lnSpc>
            </a:pPr>
            <a:r>
              <a:rPr lang="en-US" sz="1400" dirty="0"/>
              <a:t>(1)</a:t>
            </a:r>
            <a:r>
              <a:rPr lang="zh-CN" altLang="en-US" sz="1400" dirty="0"/>
              <a:t>原因</a:t>
            </a:r>
            <a:r>
              <a:rPr lang="en-US" sz="1400" dirty="0"/>
              <a:t>:①</a:t>
            </a:r>
            <a:r>
              <a:rPr lang="zh-CN" altLang="en-US" sz="1400" dirty="0"/>
              <a:t>中国共产党的正确领导。</a:t>
            </a:r>
            <a:r>
              <a:rPr lang="en-US" sz="1400" dirty="0"/>
              <a:t>②</a:t>
            </a:r>
            <a:r>
              <a:rPr lang="zh-CN" altLang="en-US" sz="1400" dirty="0"/>
              <a:t>党领导革命军队开展武装斗争。</a:t>
            </a:r>
            <a:r>
              <a:rPr lang="en-US" sz="1400" dirty="0"/>
              <a:t>③</a:t>
            </a:r>
            <a:r>
              <a:rPr lang="zh-CN" altLang="en-US" sz="1400" dirty="0"/>
              <a:t>组织了最广泛的革命统一战线。</a:t>
            </a:r>
            <a:r>
              <a:rPr lang="en-US" sz="1400" dirty="0"/>
              <a:t>④</a:t>
            </a:r>
            <a:r>
              <a:rPr lang="zh-CN" altLang="en-US" sz="1400" dirty="0"/>
              <a:t>以马克思列宁主义、毛泽东思想为指导。</a:t>
            </a:r>
          </a:p>
          <a:p>
            <a:pPr>
              <a:lnSpc>
                <a:spcPct val="150000"/>
              </a:lnSpc>
            </a:pPr>
            <a:r>
              <a:rPr lang="en-US" sz="1400" dirty="0"/>
              <a:t>(2)</a:t>
            </a:r>
            <a:r>
              <a:rPr lang="zh-CN" altLang="en-US" sz="1400" dirty="0"/>
              <a:t>最基本经验</a:t>
            </a:r>
            <a:r>
              <a:rPr lang="en-US" sz="1400" dirty="0"/>
              <a:t>:</a:t>
            </a:r>
            <a:r>
              <a:rPr lang="zh-CN" altLang="en-US" sz="1400" dirty="0"/>
              <a:t>党的正确领导</a:t>
            </a:r>
            <a:r>
              <a:rPr lang="en-US" sz="1400" dirty="0"/>
              <a:t>,</a:t>
            </a:r>
            <a:r>
              <a:rPr lang="zh-CN" altLang="en-US" sz="1400" dirty="0"/>
              <a:t>走中国特色的革命道路。</a:t>
            </a:r>
          </a:p>
          <a:p>
            <a:pPr>
              <a:lnSpc>
                <a:spcPct val="150000"/>
              </a:lnSpc>
            </a:pPr>
            <a:r>
              <a:rPr lang="en-US" sz="1400" dirty="0"/>
              <a:t>(3)</a:t>
            </a:r>
            <a:r>
              <a:rPr lang="zh-CN" altLang="en-US" sz="1400" dirty="0"/>
              <a:t>启示</a:t>
            </a:r>
            <a:r>
              <a:rPr lang="en-US" sz="1400" dirty="0"/>
              <a:t>:</a:t>
            </a:r>
            <a:r>
              <a:rPr lang="zh-CN" altLang="en-US" sz="1400" dirty="0"/>
              <a:t>一切从实际出发</a:t>
            </a:r>
            <a:r>
              <a:rPr lang="en-US" sz="1400" dirty="0"/>
              <a:t>,</a:t>
            </a:r>
            <a:r>
              <a:rPr lang="zh-CN" altLang="en-US" sz="1400" dirty="0"/>
              <a:t>实事求是</a:t>
            </a:r>
            <a:r>
              <a:rPr lang="en-US" sz="1400" dirty="0"/>
              <a:t>;</a:t>
            </a:r>
            <a:r>
              <a:rPr lang="zh-CN" altLang="en-US" sz="1400" dirty="0"/>
              <a:t>与时俱进</a:t>
            </a:r>
            <a:r>
              <a:rPr lang="en-US" sz="1400" dirty="0"/>
              <a:t>,</a:t>
            </a:r>
            <a:r>
              <a:rPr lang="zh-CN" altLang="en-US" sz="1400" dirty="0"/>
              <a:t>勇于创新</a:t>
            </a:r>
            <a:r>
              <a:rPr lang="en-US" sz="1400" dirty="0"/>
              <a:t>;</a:t>
            </a:r>
            <a:r>
              <a:rPr lang="zh-CN" altLang="en-US" sz="1400" dirty="0"/>
              <a:t>抓住机遇</a:t>
            </a:r>
            <a:r>
              <a:rPr lang="en-US" sz="1400" dirty="0"/>
              <a:t>,</a:t>
            </a:r>
            <a:r>
              <a:rPr lang="zh-CN" altLang="en-US" sz="1400" dirty="0"/>
              <a:t>发展和壮大自己。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par>
                                <p:cTn id="13" presetID="22" presetClass="entr" presetSubtype="1" fill="hold" nodeType="with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wipe(up)">
                                      <p:cBhvr>
                                        <p:cTn id="15" dur="500"/>
                                        <p:tgtEl>
                                          <p:spTgt spid="9">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9">
                                            <p:txEl>
                                              <p:pRg st="1" end="1"/>
                                            </p:txEl>
                                          </p:spTgt>
                                        </p:tgtEl>
                                        <p:attrNameLst>
                                          <p:attrName>style.visibility</p:attrName>
                                        </p:attrNameLst>
                                      </p:cBhvr>
                                      <p:to>
                                        <p:strVal val="visible"/>
                                      </p:to>
                                    </p:set>
                                    <p:animEffect transition="in" filter="wipe(up)">
                                      <p:cBhvr>
                                        <p:cTn id="20" dur="500"/>
                                        <p:tgtEl>
                                          <p:spTgt spid="9">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9">
                                            <p:txEl>
                                              <p:pRg st="2" end="2"/>
                                            </p:txEl>
                                          </p:spTgt>
                                        </p:tgtEl>
                                        <p:attrNameLst>
                                          <p:attrName>style.visibility</p:attrName>
                                        </p:attrNameLst>
                                      </p:cBhvr>
                                      <p:to>
                                        <p:strVal val="visible"/>
                                      </p:to>
                                    </p:set>
                                    <p:animEffect transition="in" filter="wipe(up)">
                                      <p:cBhvr>
                                        <p:cTn id="25" dur="500"/>
                                        <p:tgtEl>
                                          <p:spTgt spid="9">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9">
                                            <p:txEl>
                                              <p:pRg st="3" end="3"/>
                                            </p:txEl>
                                          </p:spTgt>
                                        </p:tgtEl>
                                        <p:attrNameLst>
                                          <p:attrName>style.visibility</p:attrName>
                                        </p:attrNameLst>
                                      </p:cBhvr>
                                      <p:to>
                                        <p:strVal val="visible"/>
                                      </p:to>
                                    </p:set>
                                    <p:animEffect transition="in" filter="wipe(up)">
                                      <p:cBhvr>
                                        <p:cTn id="30" dur="500"/>
                                        <p:tgtEl>
                                          <p:spTgt spid="9">
                                            <p:txEl>
                                              <p:pRg st="3" end="3"/>
                                            </p:txEl>
                                          </p:spTgt>
                                        </p:tgtEl>
                                      </p:cBhvr>
                                    </p:animEffect>
                                  </p:childTnLst>
                                </p:cTn>
                              </p:par>
                              <p:par>
                                <p:cTn id="31" presetID="22" presetClass="entr" presetSubtype="1" fill="hold" nodeType="withEffect">
                                  <p:stCondLst>
                                    <p:cond delay="0"/>
                                  </p:stCondLst>
                                  <p:childTnLst>
                                    <p:set>
                                      <p:cBhvr>
                                        <p:cTn id="32" dur="1" fill="hold">
                                          <p:stCondLst>
                                            <p:cond delay="0"/>
                                          </p:stCondLst>
                                        </p:cTn>
                                        <p:tgtEl>
                                          <p:spTgt spid="9">
                                            <p:txEl>
                                              <p:pRg st="4" end="4"/>
                                            </p:txEl>
                                          </p:spTgt>
                                        </p:tgtEl>
                                        <p:attrNameLst>
                                          <p:attrName>style.visibility</p:attrName>
                                        </p:attrNameLst>
                                      </p:cBhvr>
                                      <p:to>
                                        <p:strVal val="visible"/>
                                      </p:to>
                                    </p:set>
                                    <p:animEffect transition="in" filter="wipe(up)">
                                      <p:cBhvr>
                                        <p:cTn id="33" dur="500"/>
                                        <p:tgtEl>
                                          <p:spTgt spid="9">
                                            <p:txEl>
                                              <p:pRg st="4" end="4"/>
                                            </p:txEl>
                                          </p:spTgt>
                                        </p:tgtEl>
                                      </p:cBhvr>
                                    </p:animEffect>
                                  </p:childTnLst>
                                </p:cTn>
                              </p:par>
                              <p:par>
                                <p:cTn id="34" presetID="22" presetClass="entr" presetSubtype="1" fill="hold" nodeType="withEffect">
                                  <p:stCondLst>
                                    <p:cond delay="0"/>
                                  </p:stCondLst>
                                  <p:childTnLst>
                                    <p:set>
                                      <p:cBhvr>
                                        <p:cTn id="35" dur="1" fill="hold">
                                          <p:stCondLst>
                                            <p:cond delay="0"/>
                                          </p:stCondLst>
                                        </p:cTn>
                                        <p:tgtEl>
                                          <p:spTgt spid="9">
                                            <p:txEl>
                                              <p:pRg st="5" end="5"/>
                                            </p:txEl>
                                          </p:spTgt>
                                        </p:tgtEl>
                                        <p:attrNameLst>
                                          <p:attrName>style.visibility</p:attrName>
                                        </p:attrNameLst>
                                      </p:cBhvr>
                                      <p:to>
                                        <p:strVal val="visible"/>
                                      </p:to>
                                    </p:set>
                                    <p:animEffect transition="in" filter="wipe(up)">
                                      <p:cBhvr>
                                        <p:cTn id="36" dur="500"/>
                                        <p:tgtEl>
                                          <p:spTgt spid="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nvSpPr>
        <p:spPr>
          <a:xfrm>
            <a:off x="476250" y="1155700"/>
            <a:ext cx="8210550" cy="2248682"/>
          </a:xfrm>
          <a:prstGeom prst="rect">
            <a:avLst/>
          </a:prstGeom>
          <a:solidFill>
            <a:schemeClr val="bg1">
              <a:lumMod val="9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61238" y="1390664"/>
            <a:ext cx="8047054" cy="1688530"/>
          </a:xfrm>
          <a:prstGeom prst="rect">
            <a:avLst/>
          </a:prstGeom>
          <a:noFill/>
        </p:spPr>
        <p:txBody>
          <a:bodyPr wrap="square" lIns="36000" tIns="36000" rIns="36000" bIns="36000" rtlCol="0">
            <a:spAutoFit/>
          </a:bodyPr>
          <a:lstStyle/>
          <a:p>
            <a:pPr>
              <a:lnSpc>
                <a:spcPct val="150000"/>
              </a:lnSpc>
            </a:pPr>
            <a:r>
              <a:rPr lang="zh-CN" altLang="en-US" sz="1400" b="1" dirty="0">
                <a:solidFill>
                  <a:srgbClr val="DE7538"/>
                </a:solidFill>
              </a:rPr>
              <a:t>拓展三　中国共产党历史上召开的两次转折性的会议以及这两次会议的共同点有哪些</a:t>
            </a:r>
            <a:r>
              <a:rPr lang="en-US" sz="1400" b="1" dirty="0">
                <a:solidFill>
                  <a:srgbClr val="DE7538"/>
                </a:solidFill>
              </a:rPr>
              <a:t>?</a:t>
            </a:r>
            <a:endParaRPr lang="zh-CN" altLang="en-US" sz="1400" b="1" dirty="0">
              <a:solidFill>
                <a:srgbClr val="DE7538"/>
              </a:solidFill>
            </a:endParaRPr>
          </a:p>
          <a:p>
            <a:pPr>
              <a:lnSpc>
                <a:spcPct val="150000"/>
              </a:lnSpc>
            </a:pPr>
            <a:r>
              <a:rPr lang="en-US" sz="1400" dirty="0"/>
              <a:t>(1)</a:t>
            </a:r>
            <a:r>
              <a:rPr lang="zh-CN" altLang="en-US" sz="1400" dirty="0"/>
              <a:t>会议</a:t>
            </a:r>
            <a:r>
              <a:rPr lang="en-US" sz="1400" dirty="0"/>
              <a:t>:</a:t>
            </a:r>
            <a:r>
              <a:rPr lang="zh-CN" altLang="en-US" sz="1400" dirty="0"/>
              <a:t>遵义会议是党的历史上生死攸关的转折点</a:t>
            </a:r>
            <a:r>
              <a:rPr lang="en-US" sz="1400" dirty="0"/>
              <a:t>;</a:t>
            </a:r>
            <a:r>
              <a:rPr lang="zh-CN" altLang="en-US" sz="1400" dirty="0"/>
              <a:t>中共十一届三中全会是新中国成立以来党的历史上具有深远意义的伟大转折。</a:t>
            </a:r>
          </a:p>
          <a:p>
            <a:pPr>
              <a:lnSpc>
                <a:spcPct val="150000"/>
              </a:lnSpc>
            </a:pPr>
            <a:r>
              <a:rPr lang="en-US" sz="1400" dirty="0"/>
              <a:t>(2)</a:t>
            </a:r>
            <a:r>
              <a:rPr lang="zh-CN" altLang="en-US" sz="1400" dirty="0"/>
              <a:t>共同点</a:t>
            </a:r>
            <a:r>
              <a:rPr lang="en-US" sz="1400" dirty="0"/>
              <a:t>:</a:t>
            </a:r>
            <a:r>
              <a:rPr lang="zh-CN" altLang="en-US" sz="1400" dirty="0"/>
              <a:t>都确立了党的正确领导核心</a:t>
            </a:r>
            <a:r>
              <a:rPr lang="en-US" sz="1400" dirty="0"/>
              <a:t>;</a:t>
            </a:r>
            <a:r>
              <a:rPr lang="zh-CN" altLang="en-US" sz="1400" dirty="0"/>
              <a:t>都纠正了党的“左”倾错误</a:t>
            </a:r>
            <a:r>
              <a:rPr lang="en-US" sz="1400" dirty="0"/>
              <a:t>;</a:t>
            </a:r>
            <a:r>
              <a:rPr lang="zh-CN" altLang="en-US" sz="1400" dirty="0"/>
              <a:t>都具有转折意义</a:t>
            </a:r>
            <a:r>
              <a:rPr lang="en-US" sz="1400" dirty="0"/>
              <a:t>,</a:t>
            </a:r>
            <a:r>
              <a:rPr lang="zh-CN" altLang="en-US" sz="1400" dirty="0"/>
              <a:t>对中国社会发展产生重大影响。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22" presetClass="entr" presetSubtype="1" fill="hold"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wipe(up)">
                                      <p:cBhvr>
                                        <p:cTn id="10" dur="500"/>
                                        <p:tgtEl>
                                          <p:spTgt spid="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animEffect transition="in" filter="wipe(up)">
                                      <p:cBhvr>
                                        <p:cTn id="15" dur="500"/>
                                        <p:tgtEl>
                                          <p:spTgt spid="9">
                                            <p:txEl>
                                              <p:pRg st="1" end="1"/>
                                            </p:txEl>
                                          </p:spTgt>
                                        </p:tgtEl>
                                      </p:cBhvr>
                                    </p:animEffect>
                                  </p:childTnLst>
                                </p:cTn>
                              </p:par>
                              <p:par>
                                <p:cTn id="16" presetID="22" presetClass="entr" presetSubtype="1" fill="hold" nodeType="with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wipe(up)">
                                      <p:cBhvr>
                                        <p:cTn id="18"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nvSpPr>
        <p:spPr>
          <a:xfrm>
            <a:off x="476250" y="1155700"/>
            <a:ext cx="8210550" cy="3071642"/>
          </a:xfrm>
          <a:prstGeom prst="rect">
            <a:avLst/>
          </a:prstGeom>
          <a:solidFill>
            <a:schemeClr val="bg1">
              <a:lumMod val="9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61238" y="1193712"/>
            <a:ext cx="8047054" cy="2981192"/>
          </a:xfrm>
          <a:prstGeom prst="rect">
            <a:avLst/>
          </a:prstGeom>
          <a:noFill/>
        </p:spPr>
        <p:txBody>
          <a:bodyPr wrap="square" lIns="36000" tIns="36000" rIns="36000" bIns="36000" rtlCol="0">
            <a:spAutoFit/>
          </a:bodyPr>
          <a:lstStyle/>
          <a:p>
            <a:pPr>
              <a:lnSpc>
                <a:spcPct val="150000"/>
              </a:lnSpc>
            </a:pPr>
            <a:r>
              <a:rPr lang="zh-CN" altLang="en-US" sz="1400" b="1" dirty="0">
                <a:solidFill>
                  <a:srgbClr val="DE7538"/>
                </a:solidFill>
              </a:rPr>
              <a:t>拓展四　从中国共产党探索革命和建设道路的艰难历程中获得的经验和教训出发</a:t>
            </a:r>
            <a:r>
              <a:rPr lang="en-US" sz="1400" b="1" dirty="0">
                <a:solidFill>
                  <a:srgbClr val="DE7538"/>
                </a:solidFill>
              </a:rPr>
              <a:t>,</a:t>
            </a:r>
            <a:r>
              <a:rPr lang="zh-CN" altLang="en-US" sz="1400" b="1" dirty="0">
                <a:solidFill>
                  <a:srgbClr val="DE7538"/>
                </a:solidFill>
              </a:rPr>
              <a:t>你认为我党最值</a:t>
            </a:r>
          </a:p>
          <a:p>
            <a:pPr>
              <a:lnSpc>
                <a:spcPct val="150000"/>
              </a:lnSpc>
            </a:pPr>
            <a:r>
              <a:rPr lang="zh-CN" altLang="en-US" sz="1400" b="1" dirty="0">
                <a:solidFill>
                  <a:srgbClr val="DE7538"/>
                </a:solidFill>
              </a:rPr>
              <a:t>得坚持的真理性经验是什么</a:t>
            </a:r>
            <a:r>
              <a:rPr lang="en-US" sz="1400" b="1" dirty="0">
                <a:solidFill>
                  <a:srgbClr val="DE7538"/>
                </a:solidFill>
              </a:rPr>
              <a:t>?</a:t>
            </a:r>
            <a:r>
              <a:rPr lang="zh-CN" altLang="en-US" sz="1400" b="1" dirty="0">
                <a:solidFill>
                  <a:srgbClr val="DE7538"/>
                </a:solidFill>
              </a:rPr>
              <a:t>回顾中国共产党的奋斗历程</a:t>
            </a:r>
            <a:r>
              <a:rPr lang="en-US" sz="1400" b="1" dirty="0">
                <a:solidFill>
                  <a:srgbClr val="DE7538"/>
                </a:solidFill>
              </a:rPr>
              <a:t>,</a:t>
            </a:r>
            <a:r>
              <a:rPr lang="zh-CN" altLang="en-US" sz="1400" b="1" dirty="0">
                <a:solidFill>
                  <a:srgbClr val="DE7538"/>
                </a:solidFill>
              </a:rPr>
              <a:t>谈谈你的认识</a:t>
            </a:r>
          </a:p>
          <a:p>
            <a:pPr>
              <a:lnSpc>
                <a:spcPct val="150000"/>
              </a:lnSpc>
            </a:pPr>
            <a:r>
              <a:rPr lang="en-US" sz="1400" dirty="0"/>
              <a:t>(1)</a:t>
            </a:r>
            <a:r>
              <a:rPr lang="zh-CN" altLang="en-US" sz="1400" dirty="0"/>
              <a:t>经验</a:t>
            </a:r>
            <a:r>
              <a:rPr lang="en-US" sz="1400" dirty="0"/>
              <a:t>:</a:t>
            </a:r>
            <a:r>
              <a:rPr lang="zh-CN" altLang="en-US" sz="1400" dirty="0"/>
              <a:t>解放思想</a:t>
            </a:r>
            <a:r>
              <a:rPr lang="en-US" sz="1400" dirty="0"/>
              <a:t>,</a:t>
            </a:r>
            <a:r>
              <a:rPr lang="zh-CN" altLang="en-US" sz="1400" dirty="0"/>
              <a:t>实事求是</a:t>
            </a:r>
            <a:r>
              <a:rPr lang="en-US" sz="1400" dirty="0"/>
              <a:t>(</a:t>
            </a:r>
            <a:r>
              <a:rPr lang="zh-CN" altLang="en-US" sz="1400" dirty="0"/>
              <a:t>或把马克思主义普遍真理与中国实际相结合</a:t>
            </a:r>
            <a:r>
              <a:rPr lang="en-US" sz="1400" dirty="0"/>
              <a:t>,</a:t>
            </a:r>
            <a:r>
              <a:rPr lang="zh-CN" altLang="en-US" sz="1400" dirty="0"/>
              <a:t>或一切从实际出发等</a:t>
            </a:r>
            <a:r>
              <a:rPr lang="en-US" sz="1400" dirty="0"/>
              <a:t>)</a:t>
            </a:r>
            <a:r>
              <a:rPr lang="zh-CN" altLang="en-US" sz="1400" dirty="0"/>
              <a:t>。</a:t>
            </a:r>
          </a:p>
          <a:p>
            <a:pPr>
              <a:lnSpc>
                <a:spcPct val="150000"/>
              </a:lnSpc>
            </a:pPr>
            <a:r>
              <a:rPr lang="en-US" sz="1400" dirty="0"/>
              <a:t>(2)</a:t>
            </a:r>
            <a:r>
              <a:rPr lang="zh-CN" altLang="en-US" sz="1400" dirty="0"/>
              <a:t>认识</a:t>
            </a:r>
            <a:r>
              <a:rPr lang="en-US" sz="1400" dirty="0"/>
              <a:t>:</a:t>
            </a:r>
            <a:r>
              <a:rPr lang="zh-CN" altLang="en-US" sz="1400" dirty="0"/>
              <a:t>民族独立是国家富强的前提条件</a:t>
            </a:r>
            <a:r>
              <a:rPr lang="en-US" sz="1400" dirty="0"/>
              <a:t>;</a:t>
            </a:r>
            <a:r>
              <a:rPr lang="zh-CN" altLang="en-US" sz="1400" dirty="0"/>
              <a:t>改革开放是强国富民之路</a:t>
            </a:r>
            <a:r>
              <a:rPr lang="en-US" sz="1400" dirty="0"/>
              <a:t>;</a:t>
            </a:r>
            <a:r>
              <a:rPr lang="zh-CN" altLang="en-US" sz="1400" dirty="0"/>
              <a:t>发展才是硬道理</a:t>
            </a:r>
            <a:r>
              <a:rPr lang="en-US" sz="1400" dirty="0"/>
              <a:t>,</a:t>
            </a:r>
            <a:r>
              <a:rPr lang="zh-CN" altLang="en-US" sz="1400" dirty="0"/>
              <a:t>发展才能自强</a:t>
            </a:r>
            <a:r>
              <a:rPr lang="en-US" sz="1400" dirty="0"/>
              <a:t>;</a:t>
            </a:r>
            <a:r>
              <a:rPr lang="zh-CN" altLang="en-US" sz="1400" dirty="0"/>
              <a:t>走社会主义道路是中华民族救亡自强的历史抉择</a:t>
            </a:r>
            <a:r>
              <a:rPr lang="en-US" sz="1400" dirty="0"/>
              <a:t>;</a:t>
            </a:r>
            <a:r>
              <a:rPr lang="zh-CN" altLang="en-US" sz="1400" dirty="0"/>
              <a:t>没有共产党就没有新中国</a:t>
            </a:r>
            <a:r>
              <a:rPr lang="en-US" sz="1400" dirty="0"/>
              <a:t>;</a:t>
            </a:r>
            <a:r>
              <a:rPr lang="zh-CN" altLang="en-US" sz="1400" dirty="0"/>
              <a:t>只有共产党才能救中国</a:t>
            </a:r>
            <a:r>
              <a:rPr lang="en-US" sz="1400" dirty="0"/>
              <a:t>;</a:t>
            </a:r>
            <a:r>
              <a:rPr lang="zh-CN" altLang="en-US" sz="1400" dirty="0"/>
              <a:t>只有共产党才能发展中国</a:t>
            </a:r>
            <a:r>
              <a:rPr lang="en-US" sz="1400" dirty="0"/>
              <a:t>;</a:t>
            </a:r>
            <a:r>
              <a:rPr lang="zh-CN" altLang="en-US" sz="1400" dirty="0"/>
              <a:t>中国的革命和社会主义建设必须走中国特色的道路</a:t>
            </a:r>
            <a:r>
              <a:rPr lang="en-US" sz="1400" dirty="0"/>
              <a:t>;</a:t>
            </a:r>
            <a:r>
              <a:rPr lang="zh-CN" altLang="en-US" sz="1400" dirty="0"/>
              <a:t>历史选择了马克思主义</a:t>
            </a:r>
            <a:r>
              <a:rPr lang="en-US" sz="1400" dirty="0"/>
              <a:t>,</a:t>
            </a:r>
            <a:r>
              <a:rPr lang="zh-CN" altLang="en-US" sz="1400" dirty="0"/>
              <a:t>历史选择了中国共产党</a:t>
            </a:r>
            <a:r>
              <a:rPr lang="en-US" sz="1400" dirty="0"/>
              <a:t>;</a:t>
            </a:r>
            <a:r>
              <a:rPr lang="zh-CN" altLang="en-US" sz="1400" dirty="0"/>
              <a:t>中华民族具有不屈不挠的斗争精神和坚持不懈的探索精神</a:t>
            </a:r>
            <a:r>
              <a:rPr lang="en-US" sz="1400" dirty="0"/>
              <a:t>;</a:t>
            </a:r>
            <a:r>
              <a:rPr lang="zh-CN" altLang="en-US" sz="1400" dirty="0"/>
              <a:t>要居安思危</a:t>
            </a:r>
            <a:r>
              <a:rPr lang="en-US" sz="1400" dirty="0"/>
              <a:t>,</a:t>
            </a:r>
            <a:r>
              <a:rPr lang="zh-CN" altLang="en-US" sz="1400" dirty="0"/>
              <a:t>只有顺应历史潮流</a:t>
            </a:r>
            <a:r>
              <a:rPr lang="en-US" sz="1400" dirty="0"/>
              <a:t>,</a:t>
            </a:r>
            <a:r>
              <a:rPr lang="zh-CN" altLang="en-US" sz="1400" dirty="0"/>
              <a:t>才不会落伍</a:t>
            </a:r>
            <a:r>
              <a:rPr lang="en-US" sz="1400" dirty="0"/>
              <a:t>;</a:t>
            </a:r>
            <a:r>
              <a:rPr lang="zh-CN" altLang="en-US" sz="1400" dirty="0"/>
              <a:t>经济建设要实事求是</a:t>
            </a:r>
            <a:r>
              <a:rPr lang="en-US" sz="1400" dirty="0"/>
              <a:t>,</a:t>
            </a:r>
            <a:r>
              <a:rPr lang="zh-CN" altLang="en-US" sz="1400" dirty="0"/>
              <a:t>不能急于求成</a:t>
            </a:r>
            <a:r>
              <a:rPr lang="en-US" sz="1400" dirty="0"/>
              <a:t>,</a:t>
            </a:r>
            <a:r>
              <a:rPr lang="zh-CN" altLang="en-US" sz="1400" dirty="0"/>
              <a:t>遵循社会和经济发展的客观规律</a:t>
            </a:r>
            <a:r>
              <a:rPr lang="en-US" sz="1400" dirty="0"/>
              <a:t>;</a:t>
            </a:r>
            <a:r>
              <a:rPr lang="zh-CN" altLang="en-US" sz="1400" dirty="0"/>
              <a:t>与时俱进</a:t>
            </a:r>
            <a:r>
              <a:rPr lang="en-US" sz="1400" dirty="0"/>
              <a:t>,</a:t>
            </a:r>
            <a:r>
              <a:rPr lang="zh-CN" altLang="en-US" sz="1400" dirty="0"/>
              <a:t>勇于创新</a:t>
            </a:r>
            <a:r>
              <a:rPr lang="en-US" sz="1400" dirty="0"/>
              <a:t>;</a:t>
            </a:r>
            <a:r>
              <a:rPr lang="zh-CN" altLang="en-US" sz="1400" dirty="0"/>
              <a:t>抓住机遇</a:t>
            </a:r>
            <a:r>
              <a:rPr lang="en-US" sz="1400" dirty="0"/>
              <a:t>,</a:t>
            </a:r>
            <a:r>
              <a:rPr lang="zh-CN" altLang="en-US" sz="1400" dirty="0"/>
              <a:t>发展壮大自己</a:t>
            </a:r>
            <a:r>
              <a:rPr lang="en-US" sz="1400" dirty="0"/>
              <a:t>;</a:t>
            </a:r>
            <a:r>
              <a:rPr lang="zh-CN" altLang="en-US" sz="1400" dirty="0"/>
              <a:t>要善于总结经验教训</a:t>
            </a:r>
            <a:r>
              <a:rPr lang="en-US" sz="1400" dirty="0"/>
              <a:t>,</a:t>
            </a:r>
            <a:r>
              <a:rPr lang="zh-CN" altLang="en-US" sz="1400" dirty="0"/>
              <a:t>不断完善自我</a:t>
            </a:r>
            <a:r>
              <a:rPr lang="en-US" sz="1400" dirty="0"/>
              <a:t>;</a:t>
            </a:r>
            <a:r>
              <a:rPr lang="zh-CN" altLang="en-US" sz="1400" dirty="0"/>
              <a:t>艰苦奋斗</a:t>
            </a:r>
            <a:r>
              <a:rPr lang="en-US" sz="1400" dirty="0"/>
              <a:t>,</a:t>
            </a:r>
            <a:r>
              <a:rPr lang="zh-CN" altLang="en-US" sz="1400" dirty="0"/>
              <a:t>锐意进取等。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22" presetClass="entr" presetSubtype="1" fill="hold"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wipe(up)">
                                      <p:cBhvr>
                                        <p:cTn id="10" dur="500"/>
                                        <p:tgtEl>
                                          <p:spTgt spid="9">
                                            <p:txEl>
                                              <p:pRg st="0" end="0"/>
                                            </p:txEl>
                                          </p:spTgt>
                                        </p:tgtEl>
                                      </p:cBhvr>
                                    </p:animEffect>
                                  </p:childTnLst>
                                </p:cTn>
                              </p:par>
                              <p:par>
                                <p:cTn id="11" presetID="22" presetClass="entr" presetSubtype="1" fill="hold" nodeType="with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Effect transition="in" filter="wipe(up)">
                                      <p:cBhvr>
                                        <p:cTn id="13" dur="500"/>
                                        <p:tgtEl>
                                          <p:spTgt spid="9">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wipe(up)">
                                      <p:cBhvr>
                                        <p:cTn id="18" dur="500"/>
                                        <p:tgtEl>
                                          <p:spTgt spid="9">
                                            <p:txEl>
                                              <p:pRg st="2" end="2"/>
                                            </p:txEl>
                                          </p:spTgt>
                                        </p:tgtEl>
                                      </p:cBhvr>
                                    </p:animEffect>
                                  </p:childTnLst>
                                </p:cTn>
                              </p:par>
                              <p:par>
                                <p:cTn id="19" presetID="22" presetClass="entr" presetSubtype="1" fill="hold" nodeType="withEffect">
                                  <p:stCondLst>
                                    <p:cond delay="0"/>
                                  </p:stCondLst>
                                  <p:childTnLst>
                                    <p:set>
                                      <p:cBhvr>
                                        <p:cTn id="20" dur="1" fill="hold">
                                          <p:stCondLst>
                                            <p:cond delay="0"/>
                                          </p:stCondLst>
                                        </p:cTn>
                                        <p:tgtEl>
                                          <p:spTgt spid="9">
                                            <p:txEl>
                                              <p:pRg st="3" end="3"/>
                                            </p:txEl>
                                          </p:spTgt>
                                        </p:tgtEl>
                                        <p:attrNameLst>
                                          <p:attrName>style.visibility</p:attrName>
                                        </p:attrNameLst>
                                      </p:cBhvr>
                                      <p:to>
                                        <p:strVal val="visible"/>
                                      </p:to>
                                    </p:set>
                                    <p:animEffect transition="in" filter="wipe(up)">
                                      <p:cBhvr>
                                        <p:cTn id="21"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597877" y="1308401"/>
          <a:ext cx="7941212" cy="3200400"/>
        </p:xfrm>
        <a:graphic>
          <a:graphicData uri="http://schemas.openxmlformats.org/drawingml/2006/table">
            <a:tbl>
              <a:tblPr/>
              <a:tblGrid>
                <a:gridCol w="989695">
                  <a:extLst>
                    <a:ext uri="{9D8B030D-6E8A-4147-A177-3AD203B41FA5}">
                      <a16:colId xmlns:a16="http://schemas.microsoft.com/office/drawing/2014/main" val="20000"/>
                    </a:ext>
                  </a:extLst>
                </a:gridCol>
                <a:gridCol w="6951517">
                  <a:extLst>
                    <a:ext uri="{9D8B030D-6E8A-4147-A177-3AD203B41FA5}">
                      <a16:colId xmlns:a16="http://schemas.microsoft.com/office/drawing/2014/main" val="20001"/>
                    </a:ext>
                  </a:extLst>
                </a:gridCol>
              </a:tblGrid>
              <a:tr h="3092450">
                <a:tc>
                  <a:txBody>
                    <a:bodyPr/>
                    <a:lstStyle/>
                    <a:p>
                      <a:pPr algn="ctr">
                        <a:lnSpc>
                          <a:spcPct val="150000"/>
                        </a:lnSpc>
                        <a:spcAft>
                          <a:spcPts val="0"/>
                        </a:spcAft>
                      </a:pPr>
                      <a:r>
                        <a:rPr lang="zh-CN" sz="1400" b="0" kern="100">
                          <a:solidFill>
                            <a:srgbClr val="000000"/>
                          </a:solidFill>
                          <a:latin typeface="+mn-lt"/>
                          <a:ea typeface="微软雅黑" panose="020B0503020204020204" pitchFamily="34" charset="-122"/>
                          <a:cs typeface="Times New Roman" panose="02020603050405020304"/>
                        </a:rPr>
                        <a:t>土地革命</a:t>
                      </a:r>
                      <a:endParaRPr lang="zh-CN" sz="1000" b="0" kern="100">
                        <a:solidFill>
                          <a:srgbClr val="000000"/>
                        </a:solidFill>
                        <a:latin typeface="+mn-lt"/>
                        <a:ea typeface="方正书宋_GBK"/>
                        <a:cs typeface="Times New Roman" panose="02020603050405020304"/>
                      </a:endParaRPr>
                    </a:p>
                    <a:p>
                      <a:pPr algn="ctr">
                        <a:lnSpc>
                          <a:spcPct val="150000"/>
                        </a:lnSpc>
                        <a:spcAft>
                          <a:spcPts val="0"/>
                        </a:spcAft>
                      </a:pPr>
                      <a:r>
                        <a:rPr lang="zh-CN" sz="1400" b="0" kern="100">
                          <a:solidFill>
                            <a:srgbClr val="000000"/>
                          </a:solidFill>
                          <a:latin typeface="+mn-lt"/>
                          <a:ea typeface="微软雅黑" panose="020B0503020204020204" pitchFamily="34" charset="-122"/>
                          <a:cs typeface="Times New Roman" panose="02020603050405020304"/>
                        </a:rPr>
                        <a:t>时期</a:t>
                      </a:r>
                      <a:endParaRPr lang="zh-CN" sz="1000" b="0" kern="100">
                        <a:solidFill>
                          <a:srgbClr val="000000"/>
                        </a:solidFill>
                        <a:latin typeface="+mn-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b="0" kern="100" dirty="0">
                          <a:solidFill>
                            <a:srgbClr val="000000"/>
                          </a:solidFill>
                          <a:latin typeface="+mn-lt"/>
                          <a:ea typeface="方正书宋_GBK"/>
                          <a:cs typeface="Times New Roman" panose="02020603050405020304"/>
                        </a:rPr>
                        <a:t>(1)</a:t>
                      </a:r>
                      <a:r>
                        <a:rPr lang="zh-CN" sz="1400" b="0" kern="100" dirty="0">
                          <a:solidFill>
                            <a:srgbClr val="000000"/>
                          </a:solidFill>
                          <a:latin typeface="+mn-lt"/>
                          <a:ea typeface="微软雅黑" panose="020B0503020204020204" pitchFamily="34" charset="-122"/>
                          <a:cs typeface="Times New Roman" panose="02020603050405020304"/>
                        </a:rPr>
                        <a:t>南昌起义</a:t>
                      </a:r>
                      <a:r>
                        <a:rPr lang="en-US" sz="1400" b="0" kern="100" dirty="0">
                          <a:solidFill>
                            <a:srgbClr val="000000"/>
                          </a:solidFill>
                          <a:latin typeface="+mn-lt"/>
                          <a:ea typeface="微软雅黑" panose="020B0503020204020204" pitchFamily="34" charset="-122"/>
                          <a:cs typeface="Times New Roman" panose="02020603050405020304"/>
                        </a:rPr>
                        <a:t>:</a:t>
                      </a:r>
                      <a:r>
                        <a:rPr lang="zh-CN" sz="1400" b="0" kern="100" dirty="0">
                          <a:solidFill>
                            <a:srgbClr val="000000"/>
                          </a:solidFill>
                          <a:latin typeface="+mn-lt"/>
                          <a:ea typeface="微软雅黑" panose="020B0503020204020204" pitchFamily="34" charset="-122"/>
                          <a:cs typeface="Times New Roman" panose="02020603050405020304"/>
                        </a:rPr>
                        <a:t>打响了武装反抗国民党反动统治的第一枪</a:t>
                      </a:r>
                      <a:r>
                        <a:rPr lang="en-US" sz="1400" b="0" kern="100" dirty="0">
                          <a:solidFill>
                            <a:srgbClr val="000000"/>
                          </a:solidFill>
                          <a:latin typeface="+mn-lt"/>
                          <a:ea typeface="微软雅黑" panose="020B0503020204020204" pitchFamily="34" charset="-122"/>
                          <a:cs typeface="Times New Roman" panose="02020603050405020304"/>
                        </a:rPr>
                        <a:t>,</a:t>
                      </a:r>
                      <a:r>
                        <a:rPr lang="zh-CN" sz="1400" b="0" kern="100" dirty="0">
                          <a:solidFill>
                            <a:srgbClr val="000000"/>
                          </a:solidFill>
                          <a:latin typeface="+mn-lt"/>
                          <a:ea typeface="微软雅黑" panose="020B0503020204020204" pitchFamily="34" charset="-122"/>
                          <a:cs typeface="Times New Roman" panose="02020603050405020304"/>
                        </a:rPr>
                        <a:t>中国共产党独立领导武装斗争、创建革命军队的开始</a:t>
                      </a:r>
                      <a:endParaRPr lang="zh-CN" sz="1000" b="0" kern="100" dirty="0">
                        <a:solidFill>
                          <a:srgbClr val="000000"/>
                        </a:solidFill>
                        <a:latin typeface="+mn-lt"/>
                        <a:ea typeface="方正书宋_GBK"/>
                        <a:cs typeface="Times New Roman" panose="02020603050405020304"/>
                      </a:endParaRPr>
                    </a:p>
                    <a:p>
                      <a:pPr>
                        <a:lnSpc>
                          <a:spcPct val="150000"/>
                        </a:lnSpc>
                        <a:spcAft>
                          <a:spcPts val="0"/>
                        </a:spcAft>
                      </a:pPr>
                      <a:r>
                        <a:rPr lang="en-US" sz="1400" b="0" kern="100" dirty="0">
                          <a:solidFill>
                            <a:srgbClr val="000000"/>
                          </a:solidFill>
                          <a:latin typeface="+mn-lt"/>
                          <a:ea typeface="方正书宋_GBK"/>
                          <a:cs typeface="Times New Roman" panose="02020603050405020304"/>
                        </a:rPr>
                        <a:t>(2)</a:t>
                      </a:r>
                      <a:r>
                        <a:rPr lang="zh-CN" sz="1400" b="0" kern="100" dirty="0">
                          <a:solidFill>
                            <a:srgbClr val="000000"/>
                          </a:solidFill>
                          <a:latin typeface="+mn-lt"/>
                          <a:ea typeface="微软雅黑" panose="020B0503020204020204" pitchFamily="34" charset="-122"/>
                          <a:cs typeface="Times New Roman" panose="02020603050405020304"/>
                        </a:rPr>
                        <a:t>八七会议</a:t>
                      </a:r>
                      <a:r>
                        <a:rPr lang="en-US" sz="1400" b="0" kern="100" dirty="0">
                          <a:solidFill>
                            <a:srgbClr val="000000"/>
                          </a:solidFill>
                          <a:latin typeface="+mn-lt"/>
                          <a:ea typeface="微软雅黑" panose="020B0503020204020204" pitchFamily="34" charset="-122"/>
                          <a:cs typeface="Times New Roman" panose="02020603050405020304"/>
                        </a:rPr>
                        <a:t>:</a:t>
                      </a:r>
                      <a:r>
                        <a:rPr lang="zh-CN" sz="1400" b="0" kern="100" dirty="0">
                          <a:solidFill>
                            <a:srgbClr val="000000"/>
                          </a:solidFill>
                          <a:latin typeface="+mn-lt"/>
                          <a:ea typeface="微软雅黑" panose="020B0503020204020204" pitchFamily="34" charset="-122"/>
                          <a:cs typeface="Times New Roman" panose="02020603050405020304"/>
                        </a:rPr>
                        <a:t>通过了土地革命和武装反抗国民党反动统治的总方针</a:t>
                      </a:r>
                      <a:r>
                        <a:rPr lang="en-US" sz="1400" b="0" kern="100" dirty="0">
                          <a:solidFill>
                            <a:srgbClr val="000000"/>
                          </a:solidFill>
                          <a:latin typeface="+mn-lt"/>
                          <a:ea typeface="微软雅黑" panose="020B0503020204020204" pitchFamily="34" charset="-122"/>
                          <a:cs typeface="Times New Roman" panose="02020603050405020304"/>
                        </a:rPr>
                        <a:t>,</a:t>
                      </a:r>
                      <a:r>
                        <a:rPr lang="zh-CN" sz="1400" b="0" kern="100" dirty="0">
                          <a:solidFill>
                            <a:srgbClr val="000000"/>
                          </a:solidFill>
                          <a:latin typeface="+mn-lt"/>
                          <a:ea typeface="微软雅黑" panose="020B0503020204020204" pitchFamily="34" charset="-122"/>
                          <a:cs typeface="Times New Roman" panose="02020603050405020304"/>
                        </a:rPr>
                        <a:t>决定在秋收时节发动武装起义</a:t>
                      </a:r>
                      <a:endParaRPr lang="zh-CN" sz="1000" b="0" kern="100" dirty="0">
                        <a:solidFill>
                          <a:srgbClr val="000000"/>
                        </a:solidFill>
                        <a:latin typeface="+mn-lt"/>
                        <a:ea typeface="方正书宋_GBK"/>
                        <a:cs typeface="Times New Roman" panose="02020603050405020304"/>
                      </a:endParaRPr>
                    </a:p>
                    <a:p>
                      <a:pPr>
                        <a:lnSpc>
                          <a:spcPct val="150000"/>
                        </a:lnSpc>
                        <a:spcAft>
                          <a:spcPts val="0"/>
                        </a:spcAft>
                      </a:pPr>
                      <a:r>
                        <a:rPr lang="en-US" sz="1400" b="0" kern="100" dirty="0">
                          <a:solidFill>
                            <a:srgbClr val="000000"/>
                          </a:solidFill>
                          <a:latin typeface="+mn-lt"/>
                          <a:ea typeface="方正书宋_GBK"/>
                          <a:cs typeface="Times New Roman" panose="02020603050405020304"/>
                        </a:rPr>
                        <a:t>(3)</a:t>
                      </a:r>
                      <a:r>
                        <a:rPr lang="zh-CN" sz="1400" b="0" kern="100" dirty="0">
                          <a:solidFill>
                            <a:srgbClr val="000000"/>
                          </a:solidFill>
                          <a:latin typeface="+mn-lt"/>
                          <a:ea typeface="微软雅黑" panose="020B0503020204020204" pitchFamily="34" charset="-122"/>
                          <a:cs typeface="Times New Roman" panose="02020603050405020304"/>
                        </a:rPr>
                        <a:t>秋收起义</a:t>
                      </a:r>
                      <a:r>
                        <a:rPr lang="en-US" sz="1400" b="0" kern="100" dirty="0">
                          <a:solidFill>
                            <a:srgbClr val="000000"/>
                          </a:solidFill>
                          <a:latin typeface="+mn-lt"/>
                          <a:ea typeface="微软雅黑" panose="020B0503020204020204" pitchFamily="34" charset="-122"/>
                          <a:cs typeface="Times New Roman" panose="02020603050405020304"/>
                        </a:rPr>
                        <a:t>:1927</a:t>
                      </a:r>
                      <a:r>
                        <a:rPr lang="zh-CN" sz="1400" b="0" kern="100" dirty="0">
                          <a:solidFill>
                            <a:srgbClr val="000000"/>
                          </a:solidFill>
                          <a:latin typeface="+mn-lt"/>
                          <a:ea typeface="微软雅黑" panose="020B0503020204020204" pitchFamily="34" charset="-122"/>
                          <a:cs typeface="Times New Roman" panose="02020603050405020304"/>
                        </a:rPr>
                        <a:t>年</a:t>
                      </a:r>
                      <a:r>
                        <a:rPr lang="en-US" sz="1400" b="0" kern="100" dirty="0">
                          <a:solidFill>
                            <a:srgbClr val="000000"/>
                          </a:solidFill>
                          <a:latin typeface="+mn-lt"/>
                          <a:ea typeface="微软雅黑" panose="020B0503020204020204" pitchFamily="34" charset="-122"/>
                          <a:cs typeface="Times New Roman" panose="02020603050405020304"/>
                        </a:rPr>
                        <a:t>9</a:t>
                      </a:r>
                      <a:r>
                        <a:rPr lang="zh-CN" sz="1400" b="0" kern="100" dirty="0">
                          <a:solidFill>
                            <a:srgbClr val="000000"/>
                          </a:solidFill>
                          <a:latin typeface="+mn-lt"/>
                          <a:ea typeface="微软雅黑" panose="020B0503020204020204" pitchFamily="34" charset="-122"/>
                          <a:cs typeface="Times New Roman" panose="02020603050405020304"/>
                        </a:rPr>
                        <a:t>月</a:t>
                      </a:r>
                      <a:r>
                        <a:rPr lang="en-US" sz="1400" b="0" kern="100" dirty="0">
                          <a:solidFill>
                            <a:srgbClr val="000000"/>
                          </a:solidFill>
                          <a:latin typeface="+mn-lt"/>
                          <a:ea typeface="微软雅黑" panose="020B0503020204020204" pitchFamily="34" charset="-122"/>
                          <a:cs typeface="Times New Roman" panose="02020603050405020304"/>
                        </a:rPr>
                        <a:t>,</a:t>
                      </a:r>
                      <a:r>
                        <a:rPr lang="zh-CN" sz="1400" b="0" kern="100" dirty="0">
                          <a:solidFill>
                            <a:srgbClr val="000000"/>
                          </a:solidFill>
                          <a:latin typeface="+mn-lt"/>
                          <a:ea typeface="微软雅黑" panose="020B0503020204020204" pitchFamily="34" charset="-122"/>
                          <a:cs typeface="Times New Roman" panose="02020603050405020304"/>
                        </a:rPr>
                        <a:t>毛泽东在湘赣边界举行起义。起义军受挫后</a:t>
                      </a:r>
                      <a:r>
                        <a:rPr lang="en-US" sz="1400" b="0" kern="100" dirty="0">
                          <a:solidFill>
                            <a:srgbClr val="000000"/>
                          </a:solidFill>
                          <a:latin typeface="+mn-lt"/>
                          <a:ea typeface="微软雅黑" panose="020B0503020204020204" pitchFamily="34" charset="-122"/>
                          <a:cs typeface="Times New Roman" panose="02020603050405020304"/>
                        </a:rPr>
                        <a:t>,</a:t>
                      </a:r>
                      <a:r>
                        <a:rPr lang="zh-CN" sz="1400" b="0" kern="100" dirty="0">
                          <a:solidFill>
                            <a:srgbClr val="000000"/>
                          </a:solidFill>
                          <a:latin typeface="+mn-lt"/>
                          <a:ea typeface="微软雅黑" panose="020B0503020204020204" pitchFamily="34" charset="-122"/>
                          <a:cs typeface="Times New Roman" panose="02020603050405020304"/>
                        </a:rPr>
                        <a:t>毛泽东决定放弃攻打中心城市长沙的计划</a:t>
                      </a:r>
                      <a:r>
                        <a:rPr lang="en-US" sz="1400" b="0" kern="100" dirty="0">
                          <a:solidFill>
                            <a:srgbClr val="000000"/>
                          </a:solidFill>
                          <a:latin typeface="+mn-lt"/>
                          <a:ea typeface="微软雅黑" panose="020B0503020204020204" pitchFamily="34" charset="-122"/>
                          <a:cs typeface="Times New Roman" panose="02020603050405020304"/>
                        </a:rPr>
                        <a:t>,</a:t>
                      </a:r>
                      <a:r>
                        <a:rPr lang="zh-CN" sz="1400" b="0" kern="100" dirty="0">
                          <a:solidFill>
                            <a:srgbClr val="000000"/>
                          </a:solidFill>
                          <a:latin typeface="+mn-lt"/>
                          <a:ea typeface="微软雅黑" panose="020B0503020204020204" pitchFamily="34" charset="-122"/>
                          <a:cs typeface="Times New Roman" panose="02020603050405020304"/>
                        </a:rPr>
                        <a:t>改向敌人统治力量薄弱的山区进军</a:t>
                      </a:r>
                      <a:endParaRPr lang="zh-CN" sz="1000" b="0" kern="100" dirty="0">
                        <a:solidFill>
                          <a:srgbClr val="000000"/>
                        </a:solidFill>
                        <a:latin typeface="+mn-lt"/>
                        <a:ea typeface="方正书宋_GBK"/>
                        <a:cs typeface="Times New Roman" panose="02020603050405020304"/>
                      </a:endParaRPr>
                    </a:p>
                    <a:p>
                      <a:pPr>
                        <a:lnSpc>
                          <a:spcPct val="150000"/>
                        </a:lnSpc>
                        <a:spcAft>
                          <a:spcPts val="0"/>
                        </a:spcAft>
                      </a:pPr>
                      <a:r>
                        <a:rPr lang="en-US" sz="1400" b="0" kern="100" dirty="0">
                          <a:solidFill>
                            <a:srgbClr val="000000"/>
                          </a:solidFill>
                          <a:latin typeface="+mn-lt"/>
                          <a:ea typeface="方正书宋_GBK"/>
                          <a:cs typeface="Times New Roman" panose="02020603050405020304"/>
                        </a:rPr>
                        <a:t>(4)</a:t>
                      </a:r>
                      <a:r>
                        <a:rPr lang="zh-CN" sz="1400" b="0" kern="100" dirty="0">
                          <a:solidFill>
                            <a:srgbClr val="000000"/>
                          </a:solidFill>
                          <a:latin typeface="+mn-lt"/>
                          <a:ea typeface="微软雅黑" panose="020B0503020204020204" pitchFamily="34" charset="-122"/>
                          <a:cs typeface="Times New Roman" panose="02020603050405020304"/>
                        </a:rPr>
                        <a:t>“工农武装割据”</a:t>
                      </a:r>
                      <a:r>
                        <a:rPr lang="en-US" sz="1400" b="0" kern="100" dirty="0">
                          <a:solidFill>
                            <a:srgbClr val="000000"/>
                          </a:solidFill>
                          <a:latin typeface="+mn-lt"/>
                          <a:ea typeface="微软雅黑" panose="020B0503020204020204" pitchFamily="34" charset="-122"/>
                          <a:cs typeface="Times New Roman" panose="02020603050405020304"/>
                        </a:rPr>
                        <a:t>:1927</a:t>
                      </a:r>
                      <a:r>
                        <a:rPr lang="zh-CN" sz="1400" b="0" kern="100" dirty="0">
                          <a:solidFill>
                            <a:srgbClr val="000000"/>
                          </a:solidFill>
                          <a:latin typeface="+mn-lt"/>
                          <a:ea typeface="微软雅黑" panose="020B0503020204020204" pitchFamily="34" charset="-122"/>
                          <a:cs typeface="Times New Roman" panose="02020603050405020304"/>
                        </a:rPr>
                        <a:t>年</a:t>
                      </a:r>
                      <a:r>
                        <a:rPr lang="en-US" sz="1400" b="0" kern="100" dirty="0">
                          <a:solidFill>
                            <a:srgbClr val="000000"/>
                          </a:solidFill>
                          <a:latin typeface="+mn-lt"/>
                          <a:ea typeface="微软雅黑" panose="020B0503020204020204" pitchFamily="34" charset="-122"/>
                          <a:cs typeface="Times New Roman" panose="02020603050405020304"/>
                        </a:rPr>
                        <a:t>10</a:t>
                      </a:r>
                      <a:r>
                        <a:rPr lang="zh-CN" sz="1400" b="0" kern="100" dirty="0">
                          <a:solidFill>
                            <a:srgbClr val="000000"/>
                          </a:solidFill>
                          <a:latin typeface="+mn-lt"/>
                          <a:ea typeface="微软雅黑" panose="020B0503020204020204" pitchFamily="34" charset="-122"/>
                          <a:cs typeface="Times New Roman" panose="02020603050405020304"/>
                        </a:rPr>
                        <a:t>月</a:t>
                      </a:r>
                      <a:r>
                        <a:rPr lang="en-US" sz="1400" b="0" kern="100" dirty="0">
                          <a:solidFill>
                            <a:srgbClr val="000000"/>
                          </a:solidFill>
                          <a:latin typeface="+mn-lt"/>
                          <a:ea typeface="微软雅黑" panose="020B0503020204020204" pitchFamily="34" charset="-122"/>
                          <a:cs typeface="Times New Roman" panose="02020603050405020304"/>
                        </a:rPr>
                        <a:t>,</a:t>
                      </a:r>
                      <a:r>
                        <a:rPr lang="zh-CN" sz="1400" b="0" kern="100" dirty="0">
                          <a:solidFill>
                            <a:srgbClr val="000000"/>
                          </a:solidFill>
                          <a:latin typeface="+mn-lt"/>
                          <a:ea typeface="微软雅黑" panose="020B0503020204020204" pitchFamily="34" charset="-122"/>
                          <a:cs typeface="Times New Roman" panose="02020603050405020304"/>
                        </a:rPr>
                        <a:t>毛泽东在井冈山地区创建了第一个农村革命根据地——井冈山革命根据地。到</a:t>
                      </a:r>
                      <a:r>
                        <a:rPr lang="en-US" sz="1400" b="0" kern="100" dirty="0">
                          <a:solidFill>
                            <a:srgbClr val="000000"/>
                          </a:solidFill>
                          <a:latin typeface="+mn-lt"/>
                          <a:ea typeface="微软雅黑" panose="020B0503020204020204" pitchFamily="34" charset="-122"/>
                          <a:cs typeface="Times New Roman" panose="02020603050405020304"/>
                        </a:rPr>
                        <a:t>1930</a:t>
                      </a:r>
                      <a:r>
                        <a:rPr lang="zh-CN" sz="1400" b="0" kern="100" dirty="0">
                          <a:solidFill>
                            <a:srgbClr val="000000"/>
                          </a:solidFill>
                          <a:latin typeface="+mn-lt"/>
                          <a:ea typeface="微软雅黑" panose="020B0503020204020204" pitchFamily="34" charset="-122"/>
                          <a:cs typeface="Times New Roman" panose="02020603050405020304"/>
                        </a:rPr>
                        <a:t>年</a:t>
                      </a:r>
                      <a:r>
                        <a:rPr lang="en-US" sz="1400" b="0" kern="100" dirty="0">
                          <a:solidFill>
                            <a:srgbClr val="000000"/>
                          </a:solidFill>
                          <a:latin typeface="+mn-lt"/>
                          <a:ea typeface="微软雅黑" panose="020B0503020204020204" pitchFamily="34" charset="-122"/>
                          <a:cs typeface="Times New Roman" panose="02020603050405020304"/>
                        </a:rPr>
                        <a:t>,</a:t>
                      </a:r>
                      <a:r>
                        <a:rPr lang="zh-CN" sz="1400" b="0" kern="100" dirty="0">
                          <a:solidFill>
                            <a:srgbClr val="000000"/>
                          </a:solidFill>
                          <a:latin typeface="+mn-lt"/>
                          <a:ea typeface="微软雅黑" panose="020B0503020204020204" pitchFamily="34" charset="-122"/>
                          <a:cs typeface="Times New Roman" panose="02020603050405020304"/>
                        </a:rPr>
                        <a:t>全国各地创建了大小十几块革命根据地</a:t>
                      </a:r>
                      <a:endParaRPr lang="zh-CN" sz="1000" b="0" kern="100" dirty="0">
                        <a:solidFill>
                          <a:srgbClr val="000000"/>
                        </a:solidFill>
                        <a:latin typeface="+mn-lt"/>
                        <a:ea typeface="方正书宋_GBK"/>
                        <a:cs typeface="Times New Roman" panose="02020603050405020304"/>
                      </a:endParaRPr>
                    </a:p>
                    <a:p>
                      <a:pPr>
                        <a:lnSpc>
                          <a:spcPct val="150000"/>
                        </a:lnSpc>
                        <a:spcAft>
                          <a:spcPts val="0"/>
                        </a:spcAft>
                      </a:pPr>
                      <a:r>
                        <a:rPr lang="en-US" sz="1400" b="0" kern="100" dirty="0">
                          <a:solidFill>
                            <a:srgbClr val="000000"/>
                          </a:solidFill>
                          <a:latin typeface="+mn-lt"/>
                          <a:ea typeface="方正书宋_GBK"/>
                          <a:cs typeface="Times New Roman" panose="02020603050405020304"/>
                        </a:rPr>
                        <a:t>(5)</a:t>
                      </a:r>
                      <a:r>
                        <a:rPr lang="zh-CN" sz="1400" b="0" kern="100" dirty="0">
                          <a:solidFill>
                            <a:srgbClr val="000000"/>
                          </a:solidFill>
                          <a:latin typeface="+mn-lt"/>
                          <a:ea typeface="微软雅黑" panose="020B0503020204020204" pitchFamily="34" charset="-122"/>
                          <a:cs typeface="Times New Roman" panose="02020603050405020304"/>
                        </a:rPr>
                        <a:t>井冈山会师</a:t>
                      </a:r>
                      <a:r>
                        <a:rPr lang="en-US" sz="1400" b="0" kern="100" dirty="0">
                          <a:solidFill>
                            <a:srgbClr val="000000"/>
                          </a:solidFill>
                          <a:latin typeface="+mn-lt"/>
                          <a:ea typeface="微软雅黑" panose="020B0503020204020204" pitchFamily="34" charset="-122"/>
                          <a:cs typeface="Times New Roman" panose="02020603050405020304"/>
                        </a:rPr>
                        <a:t>:1928</a:t>
                      </a:r>
                      <a:r>
                        <a:rPr lang="zh-CN" sz="1400" b="0" kern="100" dirty="0">
                          <a:solidFill>
                            <a:srgbClr val="000000"/>
                          </a:solidFill>
                          <a:latin typeface="+mn-lt"/>
                          <a:ea typeface="微软雅黑" panose="020B0503020204020204" pitchFamily="34" charset="-122"/>
                          <a:cs typeface="Times New Roman" panose="02020603050405020304"/>
                        </a:rPr>
                        <a:t>年</a:t>
                      </a:r>
                      <a:r>
                        <a:rPr lang="en-US" sz="1400" b="0" kern="100" dirty="0">
                          <a:solidFill>
                            <a:srgbClr val="000000"/>
                          </a:solidFill>
                          <a:latin typeface="+mn-lt"/>
                          <a:ea typeface="微软雅黑" panose="020B0503020204020204" pitchFamily="34" charset="-122"/>
                          <a:cs typeface="Times New Roman" panose="02020603050405020304"/>
                        </a:rPr>
                        <a:t>4</a:t>
                      </a:r>
                      <a:r>
                        <a:rPr lang="zh-CN" sz="1400" b="0" kern="100" dirty="0">
                          <a:solidFill>
                            <a:srgbClr val="000000"/>
                          </a:solidFill>
                          <a:latin typeface="+mn-lt"/>
                          <a:ea typeface="微软雅黑" panose="020B0503020204020204" pitchFamily="34" charset="-122"/>
                          <a:cs typeface="Times New Roman" panose="02020603050405020304"/>
                        </a:rPr>
                        <a:t>月</a:t>
                      </a:r>
                      <a:r>
                        <a:rPr lang="en-US" sz="1400" b="0" kern="100" dirty="0">
                          <a:solidFill>
                            <a:srgbClr val="000000"/>
                          </a:solidFill>
                          <a:latin typeface="+mn-lt"/>
                          <a:ea typeface="微软雅黑" panose="020B0503020204020204" pitchFamily="34" charset="-122"/>
                          <a:cs typeface="Times New Roman" panose="02020603050405020304"/>
                        </a:rPr>
                        <a:t>,</a:t>
                      </a:r>
                      <a:r>
                        <a:rPr lang="zh-CN" sz="1400" b="0" kern="100" dirty="0">
                          <a:solidFill>
                            <a:srgbClr val="000000"/>
                          </a:solidFill>
                          <a:latin typeface="+mn-lt"/>
                          <a:ea typeface="微软雅黑" panose="020B0503020204020204" pitchFamily="34" charset="-122"/>
                          <a:cs typeface="Times New Roman" panose="02020603050405020304"/>
                        </a:rPr>
                        <a:t>朱德、陈毅率领南昌起义的部分军队和湘南的工农武装</a:t>
                      </a:r>
                      <a:r>
                        <a:rPr lang="en-US" sz="1400" b="0" kern="100" dirty="0">
                          <a:solidFill>
                            <a:srgbClr val="000000"/>
                          </a:solidFill>
                          <a:latin typeface="+mn-lt"/>
                          <a:ea typeface="微软雅黑" panose="020B0503020204020204" pitchFamily="34" charset="-122"/>
                          <a:cs typeface="Times New Roman" panose="02020603050405020304"/>
                        </a:rPr>
                        <a:t>,</a:t>
                      </a:r>
                      <a:r>
                        <a:rPr lang="zh-CN" sz="1400" b="0" kern="100" dirty="0">
                          <a:solidFill>
                            <a:srgbClr val="000000"/>
                          </a:solidFill>
                          <a:latin typeface="+mn-lt"/>
                          <a:ea typeface="微软雅黑" panose="020B0503020204020204" pitchFamily="34" charset="-122"/>
                          <a:cs typeface="Times New Roman" panose="02020603050405020304"/>
                        </a:rPr>
                        <a:t>与毛泽东率领的工农革命军在井冈山会师。两军会师后</a:t>
                      </a:r>
                      <a:r>
                        <a:rPr lang="en-US" sz="1400" b="0" kern="100" dirty="0">
                          <a:solidFill>
                            <a:srgbClr val="000000"/>
                          </a:solidFill>
                          <a:latin typeface="+mn-lt"/>
                          <a:ea typeface="微软雅黑" panose="020B0503020204020204" pitchFamily="34" charset="-122"/>
                          <a:cs typeface="Times New Roman" panose="02020603050405020304"/>
                        </a:rPr>
                        <a:t>,</a:t>
                      </a:r>
                      <a:r>
                        <a:rPr lang="zh-CN" sz="1400" b="0" kern="100" dirty="0">
                          <a:solidFill>
                            <a:srgbClr val="000000"/>
                          </a:solidFill>
                          <a:latin typeface="+mn-lt"/>
                          <a:ea typeface="微软雅黑" panose="020B0503020204020204" pitchFamily="34" charset="-122"/>
                          <a:cs typeface="Times New Roman" panose="02020603050405020304"/>
                        </a:rPr>
                        <a:t>合编为中国工农革命军第四军</a:t>
                      </a:r>
                      <a:endParaRPr lang="zh-CN" sz="1000" b="0" kern="100" dirty="0">
                        <a:solidFill>
                          <a:srgbClr val="000000"/>
                        </a:solidFill>
                        <a:latin typeface="+mn-lt"/>
                        <a:ea typeface="方正书宋_GBK"/>
                        <a:cs typeface="Times New Roman" panose="02020603050405020304"/>
                      </a:endParaRP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569743" y="1266093"/>
          <a:ext cx="7976380" cy="2560320"/>
        </p:xfrm>
        <a:graphic>
          <a:graphicData uri="http://schemas.openxmlformats.org/drawingml/2006/table">
            <a:tbl>
              <a:tblPr/>
              <a:tblGrid>
                <a:gridCol w="994078">
                  <a:extLst>
                    <a:ext uri="{9D8B030D-6E8A-4147-A177-3AD203B41FA5}">
                      <a16:colId xmlns:a16="http://schemas.microsoft.com/office/drawing/2014/main" val="20000"/>
                    </a:ext>
                  </a:extLst>
                </a:gridCol>
                <a:gridCol w="6982302">
                  <a:extLst>
                    <a:ext uri="{9D8B030D-6E8A-4147-A177-3AD203B41FA5}">
                      <a16:colId xmlns:a16="http://schemas.microsoft.com/office/drawing/2014/main" val="20001"/>
                    </a:ext>
                  </a:extLst>
                </a:gridCol>
              </a:tblGrid>
              <a:tr h="1704355">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土地革命</a:t>
                      </a:r>
                      <a:endParaRPr lang="zh-CN" sz="1000" kern="100">
                        <a:solidFill>
                          <a:srgbClr val="000000"/>
                        </a:solidFill>
                        <a:latin typeface="+mj-lt"/>
                        <a:ea typeface="方正书宋_GBK"/>
                        <a:cs typeface="Times New Roman" panose="02020603050405020304"/>
                      </a:endParaRPr>
                    </a:p>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时期</a:t>
                      </a:r>
                      <a:endParaRPr lang="zh-CN" sz="10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j-lt"/>
                          <a:ea typeface="方正书宋_GBK"/>
                          <a:cs typeface="Times New Roman" panose="02020603050405020304"/>
                        </a:rPr>
                        <a:t>(6)</a:t>
                      </a:r>
                      <a:r>
                        <a:rPr lang="zh-CN" sz="1400" kern="100" dirty="0">
                          <a:solidFill>
                            <a:srgbClr val="000000"/>
                          </a:solidFill>
                          <a:latin typeface="+mj-lt"/>
                          <a:ea typeface="微软雅黑" panose="020B0503020204020204" pitchFamily="34" charset="-122"/>
                          <a:cs typeface="Times New Roman" panose="02020603050405020304"/>
                        </a:rPr>
                        <a:t>古田会议</a:t>
                      </a:r>
                      <a:r>
                        <a:rPr lang="en-US" sz="1400" kern="100" dirty="0">
                          <a:solidFill>
                            <a:srgbClr val="000000"/>
                          </a:solidFill>
                          <a:latin typeface="+mj-lt"/>
                          <a:ea typeface="微软雅黑" panose="020B0503020204020204" pitchFamily="34" charset="-122"/>
                          <a:cs typeface="Times New Roman" panose="02020603050405020304"/>
                        </a:rPr>
                        <a:t>:1929</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12</a:t>
                      </a:r>
                      <a:r>
                        <a:rPr lang="zh-CN" sz="1400" kern="100" dirty="0">
                          <a:solidFill>
                            <a:srgbClr val="000000"/>
                          </a:solidFill>
                          <a:latin typeface="+mj-lt"/>
                          <a:ea typeface="微软雅黑" panose="020B0503020204020204" pitchFamily="34" charset="-122"/>
                          <a:cs typeface="Times New Roman" panose="02020603050405020304"/>
                        </a:rPr>
                        <a:t>月</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中国工农红军第四军第九次代表大会</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即古田会议</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在福建上杭县古田召开</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确立了“思想建党、政治建军”的建党建军原则</a:t>
                      </a:r>
                      <a:endParaRPr lang="zh-CN" sz="10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(7)</a:t>
                      </a:r>
                      <a:r>
                        <a:rPr lang="zh-CN" sz="1400" kern="100" dirty="0">
                          <a:solidFill>
                            <a:srgbClr val="000000"/>
                          </a:solidFill>
                          <a:latin typeface="+mj-lt"/>
                          <a:ea typeface="微软雅黑" panose="020B0503020204020204" pitchFamily="34" charset="-122"/>
                          <a:cs typeface="Times New Roman" panose="02020603050405020304"/>
                        </a:rPr>
                        <a:t>临时中央政府成立</a:t>
                      </a:r>
                      <a:r>
                        <a:rPr lang="en-US" sz="1400" kern="100" dirty="0">
                          <a:solidFill>
                            <a:srgbClr val="000000"/>
                          </a:solidFill>
                          <a:latin typeface="+mj-lt"/>
                          <a:ea typeface="微软雅黑" panose="020B0503020204020204" pitchFamily="34" charset="-122"/>
                          <a:cs typeface="Times New Roman" panose="02020603050405020304"/>
                        </a:rPr>
                        <a:t>:1931</a:t>
                      </a:r>
                      <a:r>
                        <a:rPr lang="zh-CN" sz="1400" kern="100" dirty="0">
                          <a:solidFill>
                            <a:srgbClr val="000000"/>
                          </a:solidFill>
                          <a:latin typeface="+mj-lt"/>
                          <a:ea typeface="微软雅黑" panose="020B0503020204020204" pitchFamily="34" charset="-122"/>
                          <a:cs typeface="Times New Roman" panose="02020603050405020304"/>
                        </a:rPr>
                        <a:t>年冬</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中华苏维埃共和国临时中央政府成立</a:t>
                      </a:r>
                      <a:endParaRPr lang="zh-CN" sz="10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(8)</a:t>
                      </a:r>
                      <a:r>
                        <a:rPr lang="zh-CN" sz="1400" kern="100" dirty="0">
                          <a:solidFill>
                            <a:srgbClr val="000000"/>
                          </a:solidFill>
                          <a:latin typeface="+mj-lt"/>
                          <a:ea typeface="微软雅黑" panose="020B0503020204020204" pitchFamily="34" charset="-122"/>
                          <a:cs typeface="Times New Roman" panose="02020603050405020304"/>
                        </a:rPr>
                        <a:t>红军长征</a:t>
                      </a:r>
                      <a:r>
                        <a:rPr lang="en-US" sz="1400" kern="100" dirty="0">
                          <a:solidFill>
                            <a:srgbClr val="000000"/>
                          </a:solidFill>
                          <a:latin typeface="+mj-lt"/>
                          <a:ea typeface="微软雅黑" panose="020B0503020204020204" pitchFamily="34" charset="-122"/>
                          <a:cs typeface="Times New Roman" panose="02020603050405020304"/>
                        </a:rPr>
                        <a:t>:1934</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10</a:t>
                      </a:r>
                      <a:r>
                        <a:rPr lang="zh-CN" sz="1400" kern="100" dirty="0">
                          <a:solidFill>
                            <a:srgbClr val="000000"/>
                          </a:solidFill>
                          <a:latin typeface="+mj-lt"/>
                          <a:ea typeface="微软雅黑" panose="020B0503020204020204" pitchFamily="34" charset="-122"/>
                          <a:cs typeface="Times New Roman" panose="02020603050405020304"/>
                        </a:rPr>
                        <a:t>月</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长征开始</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途中召开了遵义会议。</a:t>
                      </a:r>
                      <a:r>
                        <a:rPr lang="en-US" sz="1400" kern="100" dirty="0">
                          <a:solidFill>
                            <a:srgbClr val="000000"/>
                          </a:solidFill>
                          <a:latin typeface="+mj-lt"/>
                          <a:ea typeface="微软雅黑" panose="020B0503020204020204" pitchFamily="34" charset="-122"/>
                          <a:cs typeface="Times New Roman" panose="02020603050405020304"/>
                        </a:rPr>
                        <a:t>1936</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10</a:t>
                      </a:r>
                      <a:r>
                        <a:rPr lang="zh-CN" sz="1400" kern="100" dirty="0">
                          <a:solidFill>
                            <a:srgbClr val="000000"/>
                          </a:solidFill>
                          <a:latin typeface="+mj-lt"/>
                          <a:ea typeface="微软雅黑" panose="020B0503020204020204" pitchFamily="34" charset="-122"/>
                          <a:cs typeface="Times New Roman" panose="02020603050405020304"/>
                        </a:rPr>
                        <a:t>月</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长征结束</a:t>
                      </a:r>
                      <a:endParaRPr lang="zh-CN" sz="10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(9)</a:t>
                      </a:r>
                      <a:r>
                        <a:rPr lang="zh-CN" sz="1400" kern="100" dirty="0">
                          <a:solidFill>
                            <a:srgbClr val="000000"/>
                          </a:solidFill>
                          <a:latin typeface="+mj-lt"/>
                          <a:ea typeface="微软雅黑" panose="020B0503020204020204" pitchFamily="34" charset="-122"/>
                          <a:cs typeface="Times New Roman" panose="02020603050405020304"/>
                        </a:rPr>
                        <a:t>一二·九运动</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促进了全国抗日救亡运动新高潮的到来</a:t>
                      </a:r>
                      <a:endParaRPr lang="zh-CN" sz="10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(10)</a:t>
                      </a:r>
                      <a:r>
                        <a:rPr lang="zh-CN" sz="1400" kern="100" dirty="0">
                          <a:solidFill>
                            <a:srgbClr val="000000"/>
                          </a:solidFill>
                          <a:latin typeface="+mj-lt"/>
                          <a:ea typeface="微软雅黑" panose="020B0503020204020204" pitchFamily="34" charset="-122"/>
                          <a:cs typeface="Times New Roman" panose="02020603050405020304"/>
                        </a:rPr>
                        <a:t>西安事变和平解决</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十年内战基本结束</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抗日民族统一战线初步形成</a:t>
                      </a:r>
                      <a:endParaRPr lang="zh-CN" sz="1000" kern="100" dirty="0">
                        <a:solidFill>
                          <a:srgbClr val="000000"/>
                        </a:solidFill>
                        <a:latin typeface="+mj-lt"/>
                        <a:ea typeface="方正书宋_GBK"/>
                        <a:cs typeface="Times New Roman" panose="02020603050405020304"/>
                      </a:endParaRP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r h="511306">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局部抗战</a:t>
                      </a:r>
                      <a:endParaRPr lang="zh-CN" sz="1000" kern="100">
                        <a:solidFill>
                          <a:srgbClr val="000000"/>
                        </a:solidFill>
                        <a:latin typeface="+mj-lt"/>
                        <a:ea typeface="方正书宋_GBK"/>
                        <a:cs typeface="Times New Roman" panose="02020603050405020304"/>
                      </a:endParaRPr>
                    </a:p>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时期</a:t>
                      </a:r>
                      <a:endParaRPr lang="zh-CN" sz="100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局部抗战</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九一八事变后</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局部抗战开始</a:t>
                      </a:r>
                      <a:endParaRPr lang="zh-CN" sz="1000" kern="100" dirty="0">
                        <a:solidFill>
                          <a:srgbClr val="000000"/>
                        </a:solidFill>
                        <a:latin typeface="+mj-lt"/>
                        <a:ea typeface="方正书宋_GBK"/>
                        <a:cs typeface="Times New Roman" panose="02020603050405020304"/>
                      </a:endParaRPr>
                    </a:p>
                  </a:txBody>
                  <a:tcPr marL="65128" marR="6512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604913" y="1250373"/>
          <a:ext cx="7976382" cy="3200400"/>
        </p:xfrm>
        <a:graphic>
          <a:graphicData uri="http://schemas.openxmlformats.org/drawingml/2006/table">
            <a:tbl>
              <a:tblPr/>
              <a:tblGrid>
                <a:gridCol w="618977">
                  <a:extLst>
                    <a:ext uri="{9D8B030D-6E8A-4147-A177-3AD203B41FA5}">
                      <a16:colId xmlns:a16="http://schemas.microsoft.com/office/drawing/2014/main" val="20000"/>
                    </a:ext>
                  </a:extLst>
                </a:gridCol>
                <a:gridCol w="7357405">
                  <a:extLst>
                    <a:ext uri="{9D8B030D-6E8A-4147-A177-3AD203B41FA5}">
                      <a16:colId xmlns:a16="http://schemas.microsoft.com/office/drawing/2014/main" val="20001"/>
                    </a:ext>
                  </a:extLst>
                </a:gridCol>
              </a:tblGrid>
              <a:tr h="2369722">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全面抗</a:t>
                      </a:r>
                      <a:endParaRPr lang="en-US" altLang="zh-CN" sz="1400" kern="100" dirty="0">
                        <a:solidFill>
                          <a:srgbClr val="000000"/>
                        </a:solidFill>
                        <a:latin typeface="+mj-lt"/>
                        <a:ea typeface="微软雅黑" panose="020B0503020204020204" pitchFamily="34" charset="-122"/>
                        <a:cs typeface="Times New Roman" panose="02020603050405020304"/>
                      </a:endParaRPr>
                    </a:p>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战时期</a:t>
                      </a:r>
                      <a:endParaRPr lang="zh-CN" sz="140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j-lt"/>
                          <a:ea typeface="方正书宋_GBK"/>
                          <a:cs typeface="Times New Roman" panose="02020603050405020304"/>
                        </a:rPr>
                        <a:t>(1)</a:t>
                      </a:r>
                      <a:r>
                        <a:rPr lang="zh-CN" sz="1400" kern="100" dirty="0">
                          <a:solidFill>
                            <a:srgbClr val="000000"/>
                          </a:solidFill>
                          <a:latin typeface="+mj-lt"/>
                          <a:ea typeface="微软雅黑" panose="020B0503020204020204" pitchFamily="34" charset="-122"/>
                          <a:cs typeface="Times New Roman" panose="02020603050405020304"/>
                        </a:rPr>
                        <a:t>国共第二次合作</a:t>
                      </a:r>
                      <a:r>
                        <a:rPr lang="en-US" sz="1400" kern="100" dirty="0">
                          <a:solidFill>
                            <a:srgbClr val="000000"/>
                          </a:solidFill>
                          <a:latin typeface="+mj-lt"/>
                          <a:ea typeface="微软雅黑" panose="020B0503020204020204" pitchFamily="34" charset="-122"/>
                          <a:cs typeface="Times New Roman" panose="02020603050405020304"/>
                        </a:rPr>
                        <a:t>:1937</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卢沟桥事变后</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以国共为主导的抗日民族统一战线正式建立</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国共团结御侮、全民族抗战的局面开始形成。八路军和新四军奔赴抗日前线</a:t>
                      </a:r>
                      <a:endParaRPr lang="zh-CN" sz="14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(2)</a:t>
                      </a:r>
                      <a:r>
                        <a:rPr lang="zh-CN" sz="1400" kern="100" dirty="0">
                          <a:solidFill>
                            <a:srgbClr val="000000"/>
                          </a:solidFill>
                          <a:latin typeface="+mj-lt"/>
                          <a:ea typeface="微软雅黑" panose="020B0503020204020204" pitchFamily="34" charset="-122"/>
                          <a:cs typeface="Times New Roman" panose="02020603050405020304"/>
                        </a:rPr>
                        <a:t>平型关大捷</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是全民族抗战以来中国军队取得的第一个胜利</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粉碎了日军“不可战胜”的神话</a:t>
                      </a:r>
                      <a:endParaRPr lang="zh-CN" sz="14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(3)</a:t>
                      </a:r>
                      <a:r>
                        <a:rPr lang="zh-CN" sz="1400" kern="100" dirty="0">
                          <a:solidFill>
                            <a:srgbClr val="000000"/>
                          </a:solidFill>
                          <a:latin typeface="+mj-lt"/>
                          <a:ea typeface="微软雅黑" panose="020B0503020204020204" pitchFamily="34" charset="-122"/>
                          <a:cs typeface="Times New Roman" panose="02020603050405020304"/>
                        </a:rPr>
                        <a:t>建立抗日根据地</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全民族抗战爆发后</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八路军、新四军挺进敌后</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建立抗日根据地</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展开群众性的人民游击战争。建立抗日民主政权</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实行减租减息的土地政策</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发展生产</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使根据地成为敌后游击战得以长期坚持并取得最后胜利的基地</a:t>
                      </a:r>
                      <a:endParaRPr lang="zh-CN" sz="14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(4)</a:t>
                      </a:r>
                      <a:r>
                        <a:rPr lang="zh-CN" sz="1400" kern="100" dirty="0">
                          <a:solidFill>
                            <a:srgbClr val="000000"/>
                          </a:solidFill>
                          <a:latin typeface="+mj-lt"/>
                          <a:ea typeface="微软雅黑" panose="020B0503020204020204" pitchFamily="34" charset="-122"/>
                          <a:cs typeface="Times New Roman" panose="02020603050405020304"/>
                        </a:rPr>
                        <a:t>百团大战</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提高了共产党和八路军的威望</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振奋了全国军民争取抗战胜利的信心</a:t>
                      </a:r>
                      <a:endParaRPr lang="zh-CN" sz="14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(5)</a:t>
                      </a:r>
                      <a:r>
                        <a:rPr lang="zh-CN" sz="1400" kern="100" dirty="0">
                          <a:solidFill>
                            <a:srgbClr val="000000"/>
                          </a:solidFill>
                          <a:latin typeface="+mj-lt"/>
                          <a:ea typeface="微软雅黑" panose="020B0503020204020204" pitchFamily="34" charset="-122"/>
                          <a:cs typeface="Times New Roman" panose="02020603050405020304"/>
                        </a:rPr>
                        <a:t>大生产运动</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中国共产党在敌后抗日根据地掀起了大生产运动</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打破日、伪军的封锁</a:t>
                      </a:r>
                      <a:endParaRPr lang="zh-CN" sz="1400" kern="100" dirty="0">
                        <a:solidFill>
                          <a:srgbClr val="000000"/>
                        </a:solidFill>
                        <a:latin typeface="+mj-lt"/>
                        <a:ea typeface="方正书宋_GBK"/>
                        <a:cs typeface="Times New Roman" panose="02020603050405020304"/>
                      </a:endParaRPr>
                    </a:p>
                    <a:p>
                      <a:pPr>
                        <a:lnSpc>
                          <a:spcPct val="150000"/>
                        </a:lnSpc>
                        <a:spcAft>
                          <a:spcPts val="0"/>
                        </a:spcAft>
                      </a:pPr>
                      <a:r>
                        <a:rPr lang="en-US" sz="1400" kern="100" dirty="0">
                          <a:solidFill>
                            <a:srgbClr val="000000"/>
                          </a:solidFill>
                          <a:latin typeface="+mj-lt"/>
                          <a:ea typeface="方正书宋_GBK"/>
                          <a:cs typeface="Times New Roman" panose="02020603050405020304"/>
                        </a:rPr>
                        <a:t>(6)</a:t>
                      </a:r>
                      <a:r>
                        <a:rPr lang="zh-CN" sz="1400" kern="100" dirty="0">
                          <a:solidFill>
                            <a:srgbClr val="000000"/>
                          </a:solidFill>
                          <a:latin typeface="+mj-lt"/>
                          <a:ea typeface="微软雅黑" panose="020B0503020204020204" pitchFamily="34" charset="-122"/>
                          <a:cs typeface="Times New Roman" panose="02020603050405020304"/>
                        </a:rPr>
                        <a:t>中共七大</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为争取抗日战争的最后胜利准备了条件</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并为中国共产党和中国人民指明了战后的奋斗方向</a:t>
                      </a:r>
                      <a:endParaRPr lang="zh-CN" sz="1400" kern="100" dirty="0">
                        <a:solidFill>
                          <a:srgbClr val="000000"/>
                        </a:solidFill>
                        <a:latin typeface="+mj-lt"/>
                        <a:ea typeface="方正书宋_GBK"/>
                        <a:cs typeface="Times New Roman" panose="02020603050405020304"/>
                      </a:endParaRPr>
                    </a:p>
                  </a:txBody>
                  <a:tcPr marL="56444" marR="56444"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nvGraphicFramePr>
        <p:xfrm>
          <a:off x="604908" y="1283588"/>
          <a:ext cx="7962313" cy="3566160"/>
        </p:xfrm>
        <a:graphic>
          <a:graphicData uri="http://schemas.openxmlformats.org/drawingml/2006/table">
            <a:tbl>
              <a:tblPr/>
              <a:tblGrid>
                <a:gridCol w="485336">
                  <a:extLst>
                    <a:ext uri="{9D8B030D-6E8A-4147-A177-3AD203B41FA5}">
                      <a16:colId xmlns:a16="http://schemas.microsoft.com/office/drawing/2014/main" val="20000"/>
                    </a:ext>
                  </a:extLst>
                </a:gridCol>
                <a:gridCol w="7476977">
                  <a:extLst>
                    <a:ext uri="{9D8B030D-6E8A-4147-A177-3AD203B41FA5}">
                      <a16:colId xmlns:a16="http://schemas.microsoft.com/office/drawing/2014/main" val="20001"/>
                    </a:ext>
                  </a:extLst>
                </a:gridCol>
              </a:tblGrid>
              <a:tr h="3050052">
                <a:tc>
                  <a:txBody>
                    <a:bodyPr/>
                    <a:lstStyle/>
                    <a:p>
                      <a:pPr algn="ctr">
                        <a:lnSpc>
                          <a:spcPct val="150000"/>
                        </a:lnSpc>
                        <a:spcAft>
                          <a:spcPts val="0"/>
                        </a:spcAft>
                      </a:pPr>
                      <a:r>
                        <a:rPr lang="zh-CN" sz="1300" kern="100">
                          <a:solidFill>
                            <a:srgbClr val="000000"/>
                          </a:solidFill>
                          <a:latin typeface="+mj-ea"/>
                          <a:ea typeface="+mj-ea"/>
                          <a:cs typeface="Times New Roman" panose="02020603050405020304"/>
                        </a:rPr>
                        <a:t>解放战争</a:t>
                      </a:r>
                    </a:p>
                    <a:p>
                      <a:pPr algn="ctr">
                        <a:lnSpc>
                          <a:spcPct val="150000"/>
                        </a:lnSpc>
                        <a:spcAft>
                          <a:spcPts val="0"/>
                        </a:spcAft>
                      </a:pPr>
                      <a:r>
                        <a:rPr lang="zh-CN" sz="1300" kern="100">
                          <a:solidFill>
                            <a:srgbClr val="000000"/>
                          </a:solidFill>
                          <a:latin typeface="+mj-ea"/>
                          <a:ea typeface="+mj-ea"/>
                          <a:cs typeface="Times New Roman" panose="02020603050405020304"/>
                        </a:rPr>
                        <a:t>时期</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300" kern="100" dirty="0">
                          <a:solidFill>
                            <a:srgbClr val="000000"/>
                          </a:solidFill>
                          <a:latin typeface="+mj-ea"/>
                          <a:ea typeface="+mj-ea"/>
                          <a:cs typeface="Times New Roman" panose="02020603050405020304"/>
                        </a:rPr>
                        <a:t>(1)</a:t>
                      </a:r>
                      <a:r>
                        <a:rPr lang="zh-CN" sz="1300" kern="100" dirty="0">
                          <a:solidFill>
                            <a:srgbClr val="000000"/>
                          </a:solidFill>
                          <a:latin typeface="+mj-ea"/>
                          <a:ea typeface="+mj-ea"/>
                          <a:cs typeface="Times New Roman" panose="02020603050405020304"/>
                        </a:rPr>
                        <a:t>重庆谈判</a:t>
                      </a:r>
                      <a:r>
                        <a:rPr lang="en-US" sz="1300" kern="100" dirty="0">
                          <a:solidFill>
                            <a:srgbClr val="000000"/>
                          </a:solidFill>
                          <a:latin typeface="+mj-ea"/>
                          <a:ea typeface="+mj-ea"/>
                          <a:cs typeface="Times New Roman" panose="02020603050405020304"/>
                        </a:rPr>
                        <a:t>:1945</a:t>
                      </a:r>
                      <a:r>
                        <a:rPr lang="zh-CN" sz="1300" kern="100" dirty="0">
                          <a:solidFill>
                            <a:srgbClr val="000000"/>
                          </a:solidFill>
                          <a:latin typeface="+mj-ea"/>
                          <a:ea typeface="+mj-ea"/>
                          <a:cs typeface="Times New Roman" panose="02020603050405020304"/>
                        </a:rPr>
                        <a:t>年</a:t>
                      </a:r>
                      <a:r>
                        <a:rPr lang="en-US" sz="1300" kern="100" dirty="0">
                          <a:solidFill>
                            <a:srgbClr val="000000"/>
                          </a:solidFill>
                          <a:latin typeface="+mj-ea"/>
                          <a:ea typeface="+mj-ea"/>
                          <a:cs typeface="Times New Roman" panose="02020603050405020304"/>
                        </a:rPr>
                        <a:t>8</a:t>
                      </a:r>
                      <a:r>
                        <a:rPr lang="zh-CN" sz="1300" kern="100" dirty="0">
                          <a:solidFill>
                            <a:srgbClr val="000000"/>
                          </a:solidFill>
                          <a:latin typeface="+mj-ea"/>
                          <a:ea typeface="+mj-ea"/>
                          <a:cs typeface="Times New Roman" panose="02020603050405020304"/>
                        </a:rPr>
                        <a:t>月</a:t>
                      </a:r>
                      <a:r>
                        <a:rPr lang="en-US" sz="1300" kern="100" dirty="0">
                          <a:solidFill>
                            <a:srgbClr val="000000"/>
                          </a:solidFill>
                          <a:latin typeface="+mj-ea"/>
                          <a:ea typeface="+mj-ea"/>
                          <a:cs typeface="Times New Roman" panose="02020603050405020304"/>
                        </a:rPr>
                        <a:t>,</a:t>
                      </a:r>
                      <a:r>
                        <a:rPr lang="zh-CN" sz="1300" kern="100" dirty="0">
                          <a:solidFill>
                            <a:srgbClr val="000000"/>
                          </a:solidFill>
                          <a:latin typeface="+mj-ea"/>
                          <a:ea typeface="+mj-ea"/>
                          <a:cs typeface="Times New Roman" panose="02020603050405020304"/>
                        </a:rPr>
                        <a:t>毛泽东在周恩来、王若飞等陪同下赴重庆与国民党进行谈判</a:t>
                      </a:r>
                      <a:r>
                        <a:rPr lang="en-US" sz="1300" kern="100" dirty="0">
                          <a:solidFill>
                            <a:srgbClr val="000000"/>
                          </a:solidFill>
                          <a:latin typeface="+mj-ea"/>
                          <a:ea typeface="+mj-ea"/>
                          <a:cs typeface="Times New Roman" panose="02020603050405020304"/>
                        </a:rPr>
                        <a:t>,10</a:t>
                      </a:r>
                      <a:r>
                        <a:rPr lang="zh-CN" sz="1300" kern="100" dirty="0">
                          <a:solidFill>
                            <a:srgbClr val="000000"/>
                          </a:solidFill>
                          <a:latin typeface="+mj-ea"/>
                          <a:ea typeface="+mj-ea"/>
                          <a:cs typeface="Times New Roman" panose="02020603050405020304"/>
                        </a:rPr>
                        <a:t>月</a:t>
                      </a:r>
                      <a:r>
                        <a:rPr lang="en-US" sz="1300" kern="100" dirty="0">
                          <a:solidFill>
                            <a:srgbClr val="000000"/>
                          </a:solidFill>
                          <a:latin typeface="+mj-ea"/>
                          <a:ea typeface="+mj-ea"/>
                          <a:cs typeface="Times New Roman" panose="02020603050405020304"/>
                        </a:rPr>
                        <a:t>10</a:t>
                      </a:r>
                      <a:r>
                        <a:rPr lang="zh-CN" sz="1300" kern="100" dirty="0">
                          <a:solidFill>
                            <a:srgbClr val="000000"/>
                          </a:solidFill>
                          <a:latin typeface="+mj-ea"/>
                          <a:ea typeface="+mj-ea"/>
                          <a:cs typeface="Times New Roman" panose="02020603050405020304"/>
                        </a:rPr>
                        <a:t>日</a:t>
                      </a:r>
                      <a:r>
                        <a:rPr lang="en-US" sz="1300" kern="100" dirty="0">
                          <a:solidFill>
                            <a:srgbClr val="000000"/>
                          </a:solidFill>
                          <a:latin typeface="+mj-ea"/>
                          <a:ea typeface="+mj-ea"/>
                          <a:cs typeface="Times New Roman" panose="02020603050405020304"/>
                        </a:rPr>
                        <a:t>,</a:t>
                      </a:r>
                      <a:r>
                        <a:rPr lang="zh-CN" sz="1300" kern="100" dirty="0">
                          <a:solidFill>
                            <a:srgbClr val="000000"/>
                          </a:solidFill>
                          <a:latin typeface="+mj-ea"/>
                          <a:ea typeface="+mj-ea"/>
                          <a:cs typeface="Times New Roman" panose="02020603050405020304"/>
                        </a:rPr>
                        <a:t>国共双方代表签署《政府与中共代表会谈纪要》</a:t>
                      </a:r>
                      <a:r>
                        <a:rPr lang="en-US" sz="1300" kern="100" dirty="0">
                          <a:solidFill>
                            <a:srgbClr val="000000"/>
                          </a:solidFill>
                          <a:latin typeface="+mj-ea"/>
                          <a:ea typeface="+mj-ea"/>
                          <a:cs typeface="Times New Roman" panose="02020603050405020304"/>
                        </a:rPr>
                        <a:t>,</a:t>
                      </a:r>
                      <a:r>
                        <a:rPr lang="zh-CN" sz="1300" kern="100" dirty="0">
                          <a:solidFill>
                            <a:srgbClr val="000000"/>
                          </a:solidFill>
                          <a:latin typeface="+mj-ea"/>
                          <a:ea typeface="+mj-ea"/>
                          <a:cs typeface="Times New Roman" panose="02020603050405020304"/>
                        </a:rPr>
                        <a:t>即“双十协定”。使中共赢得了政治上的主动</a:t>
                      </a:r>
                      <a:r>
                        <a:rPr lang="en-US" sz="1300" kern="100" dirty="0">
                          <a:solidFill>
                            <a:srgbClr val="000000"/>
                          </a:solidFill>
                          <a:latin typeface="+mj-ea"/>
                          <a:ea typeface="+mj-ea"/>
                          <a:cs typeface="Times New Roman" panose="02020603050405020304"/>
                        </a:rPr>
                        <a:t>,</a:t>
                      </a:r>
                      <a:r>
                        <a:rPr lang="zh-CN" sz="1300" kern="100" dirty="0">
                          <a:solidFill>
                            <a:srgbClr val="000000"/>
                          </a:solidFill>
                          <a:latin typeface="+mj-ea"/>
                          <a:ea typeface="+mj-ea"/>
                          <a:cs typeface="Times New Roman" panose="02020603050405020304"/>
                        </a:rPr>
                        <a:t>赢得了民心</a:t>
                      </a:r>
                    </a:p>
                    <a:p>
                      <a:pPr>
                        <a:lnSpc>
                          <a:spcPct val="150000"/>
                        </a:lnSpc>
                        <a:spcAft>
                          <a:spcPts val="0"/>
                        </a:spcAft>
                      </a:pPr>
                      <a:r>
                        <a:rPr lang="en-US" sz="1300" kern="100" dirty="0">
                          <a:solidFill>
                            <a:srgbClr val="000000"/>
                          </a:solidFill>
                          <a:latin typeface="+mj-ea"/>
                          <a:ea typeface="+mj-ea"/>
                          <a:cs typeface="Times New Roman" panose="02020603050405020304"/>
                        </a:rPr>
                        <a:t>(2)</a:t>
                      </a:r>
                      <a:r>
                        <a:rPr lang="zh-CN" sz="1300" kern="100" dirty="0">
                          <a:solidFill>
                            <a:srgbClr val="000000"/>
                          </a:solidFill>
                          <a:latin typeface="+mj-ea"/>
                          <a:ea typeface="+mj-ea"/>
                          <a:cs typeface="Times New Roman" panose="02020603050405020304"/>
                        </a:rPr>
                        <a:t>战略防御</a:t>
                      </a:r>
                      <a:r>
                        <a:rPr lang="en-US" sz="1300" kern="100" dirty="0">
                          <a:solidFill>
                            <a:srgbClr val="000000"/>
                          </a:solidFill>
                          <a:latin typeface="+mj-ea"/>
                          <a:ea typeface="+mj-ea"/>
                          <a:cs typeface="Times New Roman" panose="02020603050405020304"/>
                        </a:rPr>
                        <a:t>:</a:t>
                      </a:r>
                      <a:r>
                        <a:rPr lang="zh-CN" sz="1300" kern="100" dirty="0">
                          <a:solidFill>
                            <a:srgbClr val="000000"/>
                          </a:solidFill>
                          <a:latin typeface="+mj-ea"/>
                          <a:ea typeface="+mj-ea"/>
                          <a:cs typeface="Times New Roman" panose="02020603050405020304"/>
                        </a:rPr>
                        <a:t>粉碎国民党全面进攻和重点进攻</a:t>
                      </a:r>
                    </a:p>
                    <a:p>
                      <a:pPr>
                        <a:lnSpc>
                          <a:spcPct val="150000"/>
                        </a:lnSpc>
                        <a:spcAft>
                          <a:spcPts val="0"/>
                        </a:spcAft>
                      </a:pPr>
                      <a:r>
                        <a:rPr lang="en-US" sz="1300" kern="100" dirty="0">
                          <a:solidFill>
                            <a:srgbClr val="000000"/>
                          </a:solidFill>
                          <a:latin typeface="+mj-ea"/>
                          <a:ea typeface="+mj-ea"/>
                          <a:cs typeface="Times New Roman" panose="02020603050405020304"/>
                        </a:rPr>
                        <a:t>(3)</a:t>
                      </a:r>
                      <a:r>
                        <a:rPr lang="zh-CN" sz="1300" kern="100" dirty="0">
                          <a:solidFill>
                            <a:srgbClr val="000000"/>
                          </a:solidFill>
                          <a:latin typeface="+mj-ea"/>
                          <a:ea typeface="+mj-ea"/>
                          <a:cs typeface="Times New Roman" panose="02020603050405020304"/>
                        </a:rPr>
                        <a:t>解放区土地改革</a:t>
                      </a:r>
                      <a:r>
                        <a:rPr lang="en-US" sz="1300" kern="100" dirty="0">
                          <a:solidFill>
                            <a:srgbClr val="000000"/>
                          </a:solidFill>
                          <a:latin typeface="+mj-ea"/>
                          <a:ea typeface="+mj-ea"/>
                          <a:cs typeface="Times New Roman" panose="02020603050405020304"/>
                        </a:rPr>
                        <a:t>:1947</a:t>
                      </a:r>
                      <a:r>
                        <a:rPr lang="zh-CN" sz="1300" kern="100" dirty="0">
                          <a:solidFill>
                            <a:srgbClr val="000000"/>
                          </a:solidFill>
                          <a:latin typeface="+mj-ea"/>
                          <a:ea typeface="+mj-ea"/>
                          <a:cs typeface="Times New Roman" panose="02020603050405020304"/>
                        </a:rPr>
                        <a:t>年</a:t>
                      </a:r>
                      <a:r>
                        <a:rPr lang="en-US" sz="1300" kern="100" dirty="0">
                          <a:solidFill>
                            <a:srgbClr val="000000"/>
                          </a:solidFill>
                          <a:latin typeface="+mj-ea"/>
                          <a:ea typeface="+mj-ea"/>
                          <a:cs typeface="Times New Roman" panose="02020603050405020304"/>
                        </a:rPr>
                        <a:t>,</a:t>
                      </a:r>
                      <a:r>
                        <a:rPr lang="zh-CN" sz="1300" kern="100" dirty="0">
                          <a:solidFill>
                            <a:srgbClr val="000000"/>
                          </a:solidFill>
                          <a:latin typeface="+mj-ea"/>
                          <a:ea typeface="+mj-ea"/>
                          <a:cs typeface="Times New Roman" panose="02020603050405020304"/>
                        </a:rPr>
                        <a:t>中国共产党颁布《中国土地法大纲》</a:t>
                      </a:r>
                      <a:r>
                        <a:rPr lang="en-US" sz="1300" kern="100" dirty="0">
                          <a:solidFill>
                            <a:srgbClr val="000000"/>
                          </a:solidFill>
                          <a:latin typeface="+mj-ea"/>
                          <a:ea typeface="+mj-ea"/>
                          <a:cs typeface="Times New Roman" panose="02020603050405020304"/>
                        </a:rPr>
                        <a:t>,</a:t>
                      </a:r>
                      <a:r>
                        <a:rPr lang="zh-CN" sz="1300" kern="100" dirty="0">
                          <a:solidFill>
                            <a:srgbClr val="000000"/>
                          </a:solidFill>
                          <a:latin typeface="+mj-ea"/>
                          <a:ea typeface="+mj-ea"/>
                          <a:cs typeface="Times New Roman" panose="02020603050405020304"/>
                        </a:rPr>
                        <a:t>进行解放区的土地改革</a:t>
                      </a:r>
                      <a:r>
                        <a:rPr lang="en-US" sz="1300" kern="100" dirty="0">
                          <a:solidFill>
                            <a:srgbClr val="000000"/>
                          </a:solidFill>
                          <a:latin typeface="+mj-ea"/>
                          <a:ea typeface="+mj-ea"/>
                          <a:cs typeface="Times New Roman" panose="02020603050405020304"/>
                        </a:rPr>
                        <a:t>,</a:t>
                      </a:r>
                      <a:r>
                        <a:rPr lang="zh-CN" sz="1300" kern="100" dirty="0">
                          <a:solidFill>
                            <a:srgbClr val="000000"/>
                          </a:solidFill>
                          <a:latin typeface="+mj-ea"/>
                          <a:ea typeface="+mj-ea"/>
                          <a:cs typeface="Times New Roman" panose="02020603050405020304"/>
                        </a:rPr>
                        <a:t>激发了农民革命和生产的积极性</a:t>
                      </a:r>
                      <a:r>
                        <a:rPr lang="en-US" sz="1300" kern="100" dirty="0">
                          <a:solidFill>
                            <a:srgbClr val="000000"/>
                          </a:solidFill>
                          <a:latin typeface="+mj-ea"/>
                          <a:ea typeface="+mj-ea"/>
                          <a:cs typeface="Times New Roman" panose="02020603050405020304"/>
                        </a:rPr>
                        <a:t>,</a:t>
                      </a:r>
                      <a:r>
                        <a:rPr lang="zh-CN" sz="1300" kern="100" dirty="0">
                          <a:solidFill>
                            <a:srgbClr val="000000"/>
                          </a:solidFill>
                          <a:latin typeface="+mj-ea"/>
                          <a:ea typeface="+mj-ea"/>
                          <a:cs typeface="Times New Roman" panose="02020603050405020304"/>
                        </a:rPr>
                        <a:t>为人民解放战争的胜利提供了重要的人力、物力保障</a:t>
                      </a:r>
                    </a:p>
                    <a:p>
                      <a:pPr>
                        <a:lnSpc>
                          <a:spcPct val="150000"/>
                        </a:lnSpc>
                        <a:spcAft>
                          <a:spcPts val="0"/>
                        </a:spcAft>
                      </a:pPr>
                      <a:r>
                        <a:rPr lang="en-US" sz="1300" kern="100" dirty="0">
                          <a:solidFill>
                            <a:srgbClr val="000000"/>
                          </a:solidFill>
                          <a:latin typeface="+mj-ea"/>
                          <a:ea typeface="+mj-ea"/>
                          <a:cs typeface="Times New Roman" panose="02020603050405020304"/>
                        </a:rPr>
                        <a:t>(4)</a:t>
                      </a:r>
                      <a:r>
                        <a:rPr lang="zh-CN" sz="1300" kern="100" dirty="0">
                          <a:solidFill>
                            <a:srgbClr val="000000"/>
                          </a:solidFill>
                          <a:latin typeface="+mj-ea"/>
                          <a:ea typeface="+mj-ea"/>
                          <a:cs typeface="Times New Roman" panose="02020603050405020304"/>
                        </a:rPr>
                        <a:t>战略反攻</a:t>
                      </a:r>
                      <a:r>
                        <a:rPr lang="en-US" sz="1300" kern="100" dirty="0">
                          <a:solidFill>
                            <a:srgbClr val="000000"/>
                          </a:solidFill>
                          <a:latin typeface="+mj-ea"/>
                          <a:ea typeface="+mj-ea"/>
                          <a:cs typeface="Times New Roman" panose="02020603050405020304"/>
                        </a:rPr>
                        <a:t>:1947</a:t>
                      </a:r>
                      <a:r>
                        <a:rPr lang="zh-CN" sz="1300" kern="100" dirty="0">
                          <a:solidFill>
                            <a:srgbClr val="000000"/>
                          </a:solidFill>
                          <a:latin typeface="+mj-ea"/>
                          <a:ea typeface="+mj-ea"/>
                          <a:cs typeface="Times New Roman" panose="02020603050405020304"/>
                        </a:rPr>
                        <a:t>年夏</a:t>
                      </a:r>
                      <a:r>
                        <a:rPr lang="en-US" sz="1300" kern="100" dirty="0">
                          <a:solidFill>
                            <a:srgbClr val="000000"/>
                          </a:solidFill>
                          <a:latin typeface="+mj-ea"/>
                          <a:ea typeface="+mj-ea"/>
                          <a:cs typeface="Times New Roman" panose="02020603050405020304"/>
                        </a:rPr>
                        <a:t>,</a:t>
                      </a:r>
                      <a:r>
                        <a:rPr lang="zh-CN" sz="1300" kern="100" dirty="0">
                          <a:solidFill>
                            <a:srgbClr val="000000"/>
                          </a:solidFill>
                          <a:latin typeface="+mj-ea"/>
                          <a:ea typeface="+mj-ea"/>
                          <a:cs typeface="Times New Roman" panose="02020603050405020304"/>
                        </a:rPr>
                        <a:t>刘伯承、邓小平率领晋冀鲁豫解放军主力</a:t>
                      </a:r>
                      <a:r>
                        <a:rPr lang="en-US" sz="1300" kern="100" dirty="0">
                          <a:solidFill>
                            <a:srgbClr val="000000"/>
                          </a:solidFill>
                          <a:latin typeface="+mj-ea"/>
                          <a:ea typeface="+mj-ea"/>
                          <a:cs typeface="Times New Roman" panose="02020603050405020304"/>
                        </a:rPr>
                        <a:t>,</a:t>
                      </a:r>
                      <a:r>
                        <a:rPr lang="zh-CN" sz="1300" kern="100" dirty="0">
                          <a:solidFill>
                            <a:srgbClr val="000000"/>
                          </a:solidFill>
                          <a:latin typeface="+mj-ea"/>
                          <a:ea typeface="+mj-ea"/>
                          <a:cs typeface="Times New Roman" panose="02020603050405020304"/>
                        </a:rPr>
                        <a:t>强渡黄河</a:t>
                      </a:r>
                      <a:r>
                        <a:rPr lang="en-US" sz="1300" kern="100" dirty="0">
                          <a:solidFill>
                            <a:srgbClr val="000000"/>
                          </a:solidFill>
                          <a:latin typeface="+mj-ea"/>
                          <a:ea typeface="+mj-ea"/>
                          <a:cs typeface="Times New Roman" panose="02020603050405020304"/>
                        </a:rPr>
                        <a:t>,</a:t>
                      </a:r>
                      <a:r>
                        <a:rPr lang="zh-CN" sz="1300" kern="100" dirty="0">
                          <a:solidFill>
                            <a:srgbClr val="000000"/>
                          </a:solidFill>
                          <a:latin typeface="+mj-ea"/>
                          <a:ea typeface="+mj-ea"/>
                          <a:cs typeface="Times New Roman" panose="02020603050405020304"/>
                        </a:rPr>
                        <a:t>千里挺进大别山</a:t>
                      </a:r>
                      <a:r>
                        <a:rPr lang="en-US" sz="1300" kern="100" dirty="0">
                          <a:solidFill>
                            <a:srgbClr val="000000"/>
                          </a:solidFill>
                          <a:latin typeface="+mj-ea"/>
                          <a:ea typeface="+mj-ea"/>
                          <a:cs typeface="Times New Roman" panose="02020603050405020304"/>
                        </a:rPr>
                        <a:t>,</a:t>
                      </a:r>
                      <a:r>
                        <a:rPr lang="zh-CN" sz="1300" kern="100" dirty="0">
                          <a:solidFill>
                            <a:srgbClr val="000000"/>
                          </a:solidFill>
                          <a:latin typeface="+mj-ea"/>
                          <a:ea typeface="+mj-ea"/>
                          <a:cs typeface="Times New Roman" panose="02020603050405020304"/>
                        </a:rPr>
                        <a:t>直接威胁南京、武汉</a:t>
                      </a:r>
                      <a:r>
                        <a:rPr lang="en-US" sz="1300" kern="100" dirty="0">
                          <a:solidFill>
                            <a:srgbClr val="000000"/>
                          </a:solidFill>
                          <a:latin typeface="+mj-ea"/>
                          <a:ea typeface="+mj-ea"/>
                          <a:cs typeface="Times New Roman" panose="02020603050405020304"/>
                        </a:rPr>
                        <a:t>,</a:t>
                      </a:r>
                      <a:r>
                        <a:rPr lang="zh-CN" sz="1300" kern="100" dirty="0">
                          <a:solidFill>
                            <a:srgbClr val="000000"/>
                          </a:solidFill>
                          <a:latin typeface="+mj-ea"/>
                          <a:ea typeface="+mj-ea"/>
                          <a:cs typeface="Times New Roman" panose="02020603050405020304"/>
                        </a:rPr>
                        <a:t>揭开了人民解放军战略进攻的序幕</a:t>
                      </a:r>
                    </a:p>
                    <a:p>
                      <a:pPr>
                        <a:lnSpc>
                          <a:spcPct val="150000"/>
                        </a:lnSpc>
                        <a:spcAft>
                          <a:spcPts val="0"/>
                        </a:spcAft>
                      </a:pPr>
                      <a:r>
                        <a:rPr lang="en-US" sz="1300" kern="100" dirty="0">
                          <a:solidFill>
                            <a:srgbClr val="000000"/>
                          </a:solidFill>
                          <a:latin typeface="+mj-ea"/>
                          <a:ea typeface="+mj-ea"/>
                          <a:cs typeface="Times New Roman" panose="02020603050405020304"/>
                        </a:rPr>
                        <a:t>(5)</a:t>
                      </a:r>
                      <a:r>
                        <a:rPr lang="zh-CN" sz="1300" kern="100" dirty="0">
                          <a:solidFill>
                            <a:srgbClr val="000000"/>
                          </a:solidFill>
                          <a:latin typeface="+mj-ea"/>
                          <a:ea typeface="+mj-ea"/>
                          <a:cs typeface="Times New Roman" panose="02020603050405020304"/>
                        </a:rPr>
                        <a:t>战略决战</a:t>
                      </a:r>
                      <a:r>
                        <a:rPr lang="en-US" sz="1300" kern="100" dirty="0">
                          <a:solidFill>
                            <a:srgbClr val="000000"/>
                          </a:solidFill>
                          <a:latin typeface="+mj-ea"/>
                          <a:ea typeface="+mj-ea"/>
                          <a:cs typeface="Times New Roman" panose="02020603050405020304"/>
                        </a:rPr>
                        <a:t>:1948</a:t>
                      </a:r>
                      <a:r>
                        <a:rPr lang="zh-CN" sz="1300" kern="100" dirty="0">
                          <a:solidFill>
                            <a:srgbClr val="000000"/>
                          </a:solidFill>
                          <a:latin typeface="+mj-ea"/>
                          <a:ea typeface="+mj-ea"/>
                          <a:cs typeface="Times New Roman" panose="02020603050405020304"/>
                        </a:rPr>
                        <a:t>年</a:t>
                      </a:r>
                      <a:r>
                        <a:rPr lang="en-US" sz="1300" kern="100" dirty="0">
                          <a:solidFill>
                            <a:srgbClr val="000000"/>
                          </a:solidFill>
                          <a:latin typeface="+mj-ea"/>
                          <a:ea typeface="+mj-ea"/>
                          <a:cs typeface="Times New Roman" panose="02020603050405020304"/>
                        </a:rPr>
                        <a:t>9</a:t>
                      </a:r>
                      <a:r>
                        <a:rPr lang="zh-CN" sz="1300" kern="100" dirty="0">
                          <a:solidFill>
                            <a:srgbClr val="000000"/>
                          </a:solidFill>
                          <a:latin typeface="+mj-ea"/>
                          <a:ea typeface="+mj-ea"/>
                          <a:cs typeface="Times New Roman" panose="02020603050405020304"/>
                        </a:rPr>
                        <a:t>月—</a:t>
                      </a:r>
                      <a:r>
                        <a:rPr lang="en-US" sz="1300" kern="100" dirty="0">
                          <a:solidFill>
                            <a:srgbClr val="000000"/>
                          </a:solidFill>
                          <a:latin typeface="+mj-ea"/>
                          <a:ea typeface="+mj-ea"/>
                          <a:cs typeface="Times New Roman" panose="02020603050405020304"/>
                        </a:rPr>
                        <a:t>1949</a:t>
                      </a:r>
                      <a:r>
                        <a:rPr lang="zh-CN" sz="1300" kern="100" dirty="0">
                          <a:solidFill>
                            <a:srgbClr val="000000"/>
                          </a:solidFill>
                          <a:latin typeface="+mj-ea"/>
                          <a:ea typeface="+mj-ea"/>
                          <a:cs typeface="Times New Roman" panose="02020603050405020304"/>
                        </a:rPr>
                        <a:t>年</a:t>
                      </a:r>
                      <a:r>
                        <a:rPr lang="en-US" sz="1300" kern="100" dirty="0">
                          <a:solidFill>
                            <a:srgbClr val="000000"/>
                          </a:solidFill>
                          <a:latin typeface="+mj-ea"/>
                          <a:ea typeface="+mj-ea"/>
                          <a:cs typeface="Times New Roman" panose="02020603050405020304"/>
                        </a:rPr>
                        <a:t>1</a:t>
                      </a:r>
                      <a:r>
                        <a:rPr lang="zh-CN" sz="1300" kern="100" dirty="0">
                          <a:solidFill>
                            <a:srgbClr val="000000"/>
                          </a:solidFill>
                          <a:latin typeface="+mj-ea"/>
                          <a:ea typeface="+mj-ea"/>
                          <a:cs typeface="Times New Roman" panose="02020603050405020304"/>
                        </a:rPr>
                        <a:t>月</a:t>
                      </a:r>
                      <a:r>
                        <a:rPr lang="en-US" sz="1300" kern="100" dirty="0">
                          <a:solidFill>
                            <a:srgbClr val="000000"/>
                          </a:solidFill>
                          <a:latin typeface="+mj-ea"/>
                          <a:ea typeface="+mj-ea"/>
                          <a:cs typeface="Times New Roman" panose="02020603050405020304"/>
                        </a:rPr>
                        <a:t>,</a:t>
                      </a:r>
                      <a:r>
                        <a:rPr lang="zh-CN" sz="1300" kern="100" dirty="0">
                          <a:solidFill>
                            <a:srgbClr val="000000"/>
                          </a:solidFill>
                          <a:latin typeface="+mj-ea"/>
                          <a:ea typeface="+mj-ea"/>
                          <a:cs typeface="Times New Roman" panose="02020603050405020304"/>
                        </a:rPr>
                        <a:t>人民解放军先后发动了辽沈战役、淮海战役、平津战役三大战役</a:t>
                      </a:r>
                      <a:r>
                        <a:rPr lang="en-US" sz="1300" kern="100" dirty="0">
                          <a:solidFill>
                            <a:srgbClr val="000000"/>
                          </a:solidFill>
                          <a:latin typeface="+mj-ea"/>
                          <a:ea typeface="+mj-ea"/>
                          <a:cs typeface="Times New Roman" panose="02020603050405020304"/>
                        </a:rPr>
                        <a:t>,</a:t>
                      </a:r>
                      <a:r>
                        <a:rPr lang="zh-CN" sz="1300" kern="100" dirty="0">
                          <a:solidFill>
                            <a:srgbClr val="000000"/>
                          </a:solidFill>
                          <a:latin typeface="+mj-ea"/>
                          <a:ea typeface="+mj-ea"/>
                          <a:cs typeface="Times New Roman" panose="02020603050405020304"/>
                        </a:rPr>
                        <a:t>共歼灭和改编国民党军队</a:t>
                      </a:r>
                      <a:r>
                        <a:rPr lang="en-US" sz="1300" kern="100" dirty="0">
                          <a:solidFill>
                            <a:srgbClr val="000000"/>
                          </a:solidFill>
                          <a:latin typeface="+mj-ea"/>
                          <a:ea typeface="+mj-ea"/>
                          <a:cs typeface="Times New Roman" panose="02020603050405020304"/>
                        </a:rPr>
                        <a:t>150</a:t>
                      </a:r>
                      <a:r>
                        <a:rPr lang="zh-CN" sz="1300" kern="100" dirty="0">
                          <a:solidFill>
                            <a:srgbClr val="000000"/>
                          </a:solidFill>
                          <a:latin typeface="+mj-ea"/>
                          <a:ea typeface="+mj-ea"/>
                          <a:cs typeface="Times New Roman" panose="02020603050405020304"/>
                        </a:rPr>
                        <a:t>多万人</a:t>
                      </a:r>
                      <a:r>
                        <a:rPr lang="en-US" sz="1300" kern="100" dirty="0">
                          <a:solidFill>
                            <a:srgbClr val="000000"/>
                          </a:solidFill>
                          <a:latin typeface="+mj-ea"/>
                          <a:ea typeface="+mj-ea"/>
                          <a:cs typeface="Times New Roman" panose="02020603050405020304"/>
                        </a:rPr>
                        <a:t>,</a:t>
                      </a:r>
                      <a:r>
                        <a:rPr lang="zh-CN" sz="1300" kern="100" dirty="0">
                          <a:solidFill>
                            <a:srgbClr val="000000"/>
                          </a:solidFill>
                          <a:latin typeface="+mj-ea"/>
                          <a:ea typeface="+mj-ea"/>
                          <a:cs typeface="Times New Roman" panose="02020603050405020304"/>
                        </a:rPr>
                        <a:t>国民党军队的主力基本被消灭</a:t>
                      </a:r>
                      <a:r>
                        <a:rPr lang="en-US" sz="1300" kern="100" dirty="0">
                          <a:solidFill>
                            <a:srgbClr val="000000"/>
                          </a:solidFill>
                          <a:latin typeface="+mj-ea"/>
                          <a:ea typeface="+mj-ea"/>
                          <a:cs typeface="Times New Roman" panose="02020603050405020304"/>
                        </a:rPr>
                        <a:t>,</a:t>
                      </a:r>
                      <a:r>
                        <a:rPr lang="zh-CN" sz="1300" kern="100" dirty="0">
                          <a:solidFill>
                            <a:srgbClr val="000000"/>
                          </a:solidFill>
                          <a:latin typeface="+mj-ea"/>
                          <a:ea typeface="+mj-ea"/>
                          <a:cs typeface="Times New Roman" panose="02020603050405020304"/>
                        </a:rPr>
                        <a:t>大大加速了人民解放战争在全国的胜利</a:t>
                      </a:r>
                    </a:p>
                    <a:p>
                      <a:pPr>
                        <a:lnSpc>
                          <a:spcPct val="150000"/>
                        </a:lnSpc>
                        <a:spcAft>
                          <a:spcPts val="0"/>
                        </a:spcAft>
                      </a:pPr>
                      <a:r>
                        <a:rPr lang="en-US" sz="1300" kern="100" dirty="0">
                          <a:solidFill>
                            <a:srgbClr val="000000"/>
                          </a:solidFill>
                          <a:latin typeface="+mj-ea"/>
                          <a:ea typeface="+mj-ea"/>
                          <a:cs typeface="Times New Roman" panose="02020603050405020304"/>
                        </a:rPr>
                        <a:t>(6)</a:t>
                      </a:r>
                      <a:r>
                        <a:rPr lang="zh-CN" sz="1300" kern="100" dirty="0">
                          <a:solidFill>
                            <a:srgbClr val="000000"/>
                          </a:solidFill>
                          <a:latin typeface="+mj-ea"/>
                          <a:ea typeface="+mj-ea"/>
                          <a:cs typeface="Times New Roman" panose="02020603050405020304"/>
                        </a:rPr>
                        <a:t>渡江战役</a:t>
                      </a:r>
                      <a:r>
                        <a:rPr lang="en-US" sz="1300" kern="100" dirty="0">
                          <a:solidFill>
                            <a:srgbClr val="000000"/>
                          </a:solidFill>
                          <a:latin typeface="+mj-ea"/>
                          <a:ea typeface="+mj-ea"/>
                          <a:cs typeface="Times New Roman" panose="02020603050405020304"/>
                        </a:rPr>
                        <a:t>:1949</a:t>
                      </a:r>
                      <a:r>
                        <a:rPr lang="zh-CN" sz="1300" kern="100" dirty="0">
                          <a:solidFill>
                            <a:srgbClr val="000000"/>
                          </a:solidFill>
                          <a:latin typeface="+mj-ea"/>
                          <a:ea typeface="+mj-ea"/>
                          <a:cs typeface="Times New Roman" panose="02020603050405020304"/>
                        </a:rPr>
                        <a:t>年</a:t>
                      </a:r>
                      <a:r>
                        <a:rPr lang="en-US" sz="1300" kern="100" dirty="0">
                          <a:solidFill>
                            <a:srgbClr val="000000"/>
                          </a:solidFill>
                          <a:latin typeface="+mj-ea"/>
                          <a:ea typeface="+mj-ea"/>
                          <a:cs typeface="Times New Roman" panose="02020603050405020304"/>
                        </a:rPr>
                        <a:t>4</a:t>
                      </a:r>
                      <a:r>
                        <a:rPr lang="zh-CN" sz="1300" kern="100" dirty="0">
                          <a:solidFill>
                            <a:srgbClr val="000000"/>
                          </a:solidFill>
                          <a:latin typeface="+mj-ea"/>
                          <a:ea typeface="+mj-ea"/>
                          <a:cs typeface="Times New Roman" panose="02020603050405020304"/>
                        </a:rPr>
                        <a:t>月</a:t>
                      </a:r>
                      <a:r>
                        <a:rPr lang="en-US" sz="1300" kern="100" dirty="0">
                          <a:solidFill>
                            <a:srgbClr val="000000"/>
                          </a:solidFill>
                          <a:latin typeface="+mj-ea"/>
                          <a:ea typeface="+mj-ea"/>
                          <a:cs typeface="Times New Roman" panose="02020603050405020304"/>
                        </a:rPr>
                        <a:t>,</a:t>
                      </a:r>
                      <a:r>
                        <a:rPr lang="zh-CN" sz="1300" kern="100" dirty="0">
                          <a:solidFill>
                            <a:srgbClr val="000000"/>
                          </a:solidFill>
                          <a:latin typeface="+mj-ea"/>
                          <a:ea typeface="+mj-ea"/>
                          <a:cs typeface="Times New Roman" panose="02020603050405020304"/>
                        </a:rPr>
                        <a:t>人民解放军百万雄师兵分三路</a:t>
                      </a:r>
                      <a:r>
                        <a:rPr lang="en-US" sz="1300" kern="100" dirty="0">
                          <a:solidFill>
                            <a:srgbClr val="000000"/>
                          </a:solidFill>
                          <a:latin typeface="+mj-ea"/>
                          <a:ea typeface="+mj-ea"/>
                          <a:cs typeface="Times New Roman" panose="02020603050405020304"/>
                        </a:rPr>
                        <a:t>,</a:t>
                      </a:r>
                      <a:r>
                        <a:rPr lang="zh-CN" sz="1300" kern="100" dirty="0">
                          <a:solidFill>
                            <a:srgbClr val="000000"/>
                          </a:solidFill>
                          <a:latin typeface="+mj-ea"/>
                          <a:ea typeface="+mj-ea"/>
                          <a:cs typeface="Times New Roman" panose="02020603050405020304"/>
                        </a:rPr>
                        <a:t>横渡长江</a:t>
                      </a:r>
                      <a:r>
                        <a:rPr lang="en-US" sz="1300" kern="100" dirty="0">
                          <a:solidFill>
                            <a:srgbClr val="000000"/>
                          </a:solidFill>
                          <a:latin typeface="+mj-ea"/>
                          <a:ea typeface="+mj-ea"/>
                          <a:cs typeface="Times New Roman" panose="02020603050405020304"/>
                        </a:rPr>
                        <a:t>,</a:t>
                      </a:r>
                      <a:r>
                        <a:rPr lang="zh-CN" sz="1300" kern="100" dirty="0">
                          <a:solidFill>
                            <a:srgbClr val="000000"/>
                          </a:solidFill>
                          <a:latin typeface="+mj-ea"/>
                          <a:ea typeface="+mj-ea"/>
                          <a:cs typeface="Times New Roman" panose="02020603050405020304"/>
                        </a:rPr>
                        <a:t>占领南京</a:t>
                      </a:r>
                      <a:r>
                        <a:rPr lang="en-US" sz="1300" kern="100" dirty="0">
                          <a:solidFill>
                            <a:srgbClr val="000000"/>
                          </a:solidFill>
                          <a:latin typeface="+mj-ea"/>
                          <a:ea typeface="+mj-ea"/>
                          <a:cs typeface="Times New Roman" panose="02020603050405020304"/>
                        </a:rPr>
                        <a:t>,</a:t>
                      </a:r>
                      <a:r>
                        <a:rPr lang="zh-CN" sz="1300" kern="100" dirty="0">
                          <a:solidFill>
                            <a:srgbClr val="000000"/>
                          </a:solidFill>
                          <a:latin typeface="+mj-ea"/>
                          <a:ea typeface="+mj-ea"/>
                          <a:cs typeface="Times New Roman" panose="02020603050405020304"/>
                        </a:rPr>
                        <a:t>结束了国民党在大陆的统治。国民党残余势力退往台湾</a:t>
                      </a:r>
                    </a:p>
                  </a:txBody>
                  <a:tcPr marL="47037" marR="4703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8" name="文本框 14"/>
          <p:cNvSpPr txBox="1"/>
          <p:nvPr/>
        </p:nvSpPr>
        <p:spPr>
          <a:xfrm>
            <a:off x="545146" y="1148401"/>
            <a:ext cx="4872094" cy="465118"/>
          </a:xfrm>
          <a:prstGeom prst="rect">
            <a:avLst/>
          </a:prstGeom>
          <a:noFill/>
        </p:spPr>
        <p:txBody>
          <a:bodyPr wrap="none" lIns="36000" tIns="36000" rIns="36000" bIns="36000" rtlCol="0">
            <a:spAutoFit/>
          </a:bodyPr>
          <a:lstStyle/>
          <a:p>
            <a:pPr>
              <a:lnSpc>
                <a:spcPct val="150000"/>
              </a:lnSpc>
            </a:pP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要点二</a:t>
            </a:r>
            <a:r>
              <a:rPr lang="en-US" altLang="en-US" sz="17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700" b="1" dirty="0">
                <a:solidFill>
                  <a:schemeClr val="tx1">
                    <a:lumMod val="75000"/>
                    <a:lumOff val="25000"/>
                  </a:schemeClr>
                </a:solidFill>
                <a:latin typeface="微软雅黑" panose="020B0503020204020204" pitchFamily="34" charset="-122"/>
                <a:ea typeface="微软雅黑" panose="020B0503020204020204" pitchFamily="34" charset="-122"/>
              </a:rPr>
              <a:t>　中国共产党领导的社会主义革命和建设</a:t>
            </a:r>
          </a:p>
        </p:txBody>
      </p:sp>
      <p:sp>
        <p:nvSpPr>
          <p:cNvPr id="10" name="TextBox 9"/>
          <p:cNvSpPr txBox="1"/>
          <p:nvPr/>
        </p:nvSpPr>
        <p:spPr>
          <a:xfrm>
            <a:off x="527537" y="1589649"/>
            <a:ext cx="4368018" cy="357781"/>
          </a:xfrm>
          <a:prstGeom prst="rect">
            <a:avLst/>
          </a:prstGeom>
          <a:noFill/>
        </p:spPr>
        <p:txBody>
          <a:bodyPr wrap="square" lIns="36000" tIns="36000" rIns="36000" bIns="36000" rtlCol="0">
            <a:spAutoFit/>
          </a:bodyPr>
          <a:lstStyle/>
          <a:p>
            <a:pPr>
              <a:lnSpc>
                <a:spcPct val="150000"/>
              </a:lnSpc>
            </a:pPr>
            <a:r>
              <a:rPr lang="en-US" sz="1400" b="1" dirty="0">
                <a:solidFill>
                  <a:srgbClr val="DE7538"/>
                </a:solidFill>
              </a:rPr>
              <a:t>1.</a:t>
            </a:r>
            <a:r>
              <a:rPr lang="zh-CN" altLang="en-US" sz="1400" b="1" dirty="0">
                <a:solidFill>
                  <a:srgbClr val="DE7538"/>
                </a:solidFill>
              </a:rPr>
              <a:t>新中国的建立与巩固时期。</a:t>
            </a:r>
          </a:p>
        </p:txBody>
      </p:sp>
      <p:graphicFrame>
        <p:nvGraphicFramePr>
          <p:cNvPr id="13" name="表格 12"/>
          <p:cNvGraphicFramePr>
            <a:graphicFrameLocks noGrp="1"/>
          </p:cNvGraphicFramePr>
          <p:nvPr/>
        </p:nvGraphicFramePr>
        <p:xfrm>
          <a:off x="527539" y="2009113"/>
          <a:ext cx="8004516" cy="2971800"/>
        </p:xfrm>
        <a:graphic>
          <a:graphicData uri="http://schemas.openxmlformats.org/drawingml/2006/table">
            <a:tbl>
              <a:tblPr/>
              <a:tblGrid>
                <a:gridCol w="997585">
                  <a:extLst>
                    <a:ext uri="{9D8B030D-6E8A-4147-A177-3AD203B41FA5}">
                      <a16:colId xmlns:a16="http://schemas.microsoft.com/office/drawing/2014/main" val="20000"/>
                    </a:ext>
                  </a:extLst>
                </a:gridCol>
                <a:gridCol w="7006931">
                  <a:extLst>
                    <a:ext uri="{9D8B030D-6E8A-4147-A177-3AD203B41FA5}">
                      <a16:colId xmlns:a16="http://schemas.microsoft.com/office/drawing/2014/main" val="20001"/>
                    </a:ext>
                  </a:extLst>
                </a:gridCol>
              </a:tblGrid>
              <a:tr h="126346">
                <a:tc>
                  <a:txBody>
                    <a:bodyPr/>
                    <a:lstStyle/>
                    <a:p>
                      <a:pPr algn="ctr">
                        <a:lnSpc>
                          <a:spcPct val="150000"/>
                        </a:lnSpc>
                        <a:spcAft>
                          <a:spcPts val="0"/>
                        </a:spcAft>
                      </a:pPr>
                      <a:r>
                        <a:rPr lang="zh-CN" sz="1300" kern="100">
                          <a:solidFill>
                            <a:srgbClr val="000000"/>
                          </a:solidFill>
                          <a:latin typeface="NEU-BZ-S92"/>
                          <a:ea typeface="微软雅黑" panose="020B0503020204020204" pitchFamily="34" charset="-122"/>
                          <a:cs typeface="Times New Roman" panose="02020603050405020304"/>
                        </a:rPr>
                        <a:t>主题</a:t>
                      </a:r>
                      <a:endParaRPr lang="zh-CN" sz="13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300" kern="100" dirty="0">
                          <a:solidFill>
                            <a:srgbClr val="000000"/>
                          </a:solidFill>
                          <a:latin typeface="NEU-BZ-S92"/>
                          <a:ea typeface="微软雅黑" panose="020B0503020204020204" pitchFamily="34" charset="-122"/>
                          <a:cs typeface="Times New Roman" panose="02020603050405020304"/>
                        </a:rPr>
                        <a:t>具体内容</a:t>
                      </a:r>
                      <a:endParaRPr lang="zh-CN" sz="1300" kern="100" dirty="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0"/>
                  </a:ext>
                </a:extLst>
              </a:tr>
              <a:tr h="379037">
                <a:tc>
                  <a:txBody>
                    <a:bodyPr/>
                    <a:lstStyle/>
                    <a:p>
                      <a:pPr algn="ctr">
                        <a:lnSpc>
                          <a:spcPct val="150000"/>
                        </a:lnSpc>
                        <a:spcAft>
                          <a:spcPts val="0"/>
                        </a:spcAft>
                      </a:pPr>
                      <a:r>
                        <a:rPr lang="zh-CN" sz="1300" kern="100">
                          <a:solidFill>
                            <a:srgbClr val="000000"/>
                          </a:solidFill>
                          <a:latin typeface="NEU-BZ-S92"/>
                          <a:ea typeface="微软雅黑" panose="020B0503020204020204" pitchFamily="34" charset="-122"/>
                          <a:cs typeface="Times New Roman" panose="02020603050405020304"/>
                        </a:rPr>
                        <a:t>中华人民</a:t>
                      </a:r>
                      <a:endParaRPr lang="zh-CN" sz="1300" kern="100">
                        <a:solidFill>
                          <a:srgbClr val="000000"/>
                        </a:solidFill>
                        <a:latin typeface="NEU-BZ-S92"/>
                        <a:ea typeface="方正书宋_GBK"/>
                        <a:cs typeface="Times New Roman" panose="02020603050405020304"/>
                      </a:endParaRPr>
                    </a:p>
                    <a:p>
                      <a:pPr algn="ctr">
                        <a:lnSpc>
                          <a:spcPct val="150000"/>
                        </a:lnSpc>
                        <a:spcAft>
                          <a:spcPts val="0"/>
                        </a:spcAft>
                      </a:pPr>
                      <a:r>
                        <a:rPr lang="zh-CN" sz="1300" kern="100">
                          <a:solidFill>
                            <a:srgbClr val="000000"/>
                          </a:solidFill>
                          <a:latin typeface="NEU-BZ-S92"/>
                          <a:ea typeface="微软雅黑" panose="020B0503020204020204" pitchFamily="34" charset="-122"/>
                          <a:cs typeface="Times New Roman" panose="02020603050405020304"/>
                        </a:rPr>
                        <a:t>共和国成立</a:t>
                      </a:r>
                      <a:endParaRPr lang="zh-CN" sz="13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300" kern="100" dirty="0">
                          <a:solidFill>
                            <a:srgbClr val="000000"/>
                          </a:solidFill>
                          <a:latin typeface="NEU-BZ-S92"/>
                          <a:ea typeface="微软雅黑" panose="020B0503020204020204" pitchFamily="34" charset="-122"/>
                          <a:cs typeface="Times New Roman" panose="02020603050405020304"/>
                        </a:rPr>
                        <a:t>　中华人民共和国的成立</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开辟了中国历史的新纪元。中国人民推翻了帝国主义、封建主义和官僚资本主义的统治。中国真正成为独立自主的国家</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中国人从此站起来了。新中国的成立</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壮大了世界和平民主和社会主义的力量</a:t>
                      </a:r>
                      <a:endParaRPr lang="zh-CN" sz="1300" kern="100" dirty="0">
                        <a:solidFill>
                          <a:srgbClr val="000000"/>
                        </a:solidFill>
                        <a:latin typeface="NEU-BZ-S92"/>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758073">
                <a:tc>
                  <a:txBody>
                    <a:bodyPr/>
                    <a:lstStyle/>
                    <a:p>
                      <a:pPr algn="ctr">
                        <a:lnSpc>
                          <a:spcPct val="150000"/>
                        </a:lnSpc>
                        <a:spcAft>
                          <a:spcPts val="0"/>
                        </a:spcAft>
                      </a:pPr>
                      <a:r>
                        <a:rPr lang="zh-CN" sz="1300" kern="100">
                          <a:solidFill>
                            <a:srgbClr val="000000"/>
                          </a:solidFill>
                          <a:latin typeface="NEU-BZ-S92"/>
                          <a:ea typeface="微软雅黑" panose="020B0503020204020204" pitchFamily="34" charset="-122"/>
                          <a:cs typeface="Times New Roman" panose="02020603050405020304"/>
                        </a:rPr>
                        <a:t>新中国政权</a:t>
                      </a:r>
                      <a:endParaRPr lang="zh-CN" sz="1300" kern="100">
                        <a:solidFill>
                          <a:srgbClr val="000000"/>
                        </a:solidFill>
                        <a:latin typeface="NEU-BZ-S92"/>
                        <a:ea typeface="方正书宋_GBK"/>
                        <a:cs typeface="Times New Roman" panose="02020603050405020304"/>
                      </a:endParaRPr>
                    </a:p>
                    <a:p>
                      <a:pPr algn="ctr">
                        <a:lnSpc>
                          <a:spcPct val="150000"/>
                        </a:lnSpc>
                        <a:spcAft>
                          <a:spcPts val="0"/>
                        </a:spcAft>
                      </a:pPr>
                      <a:r>
                        <a:rPr lang="zh-CN" sz="1300" kern="100">
                          <a:solidFill>
                            <a:srgbClr val="000000"/>
                          </a:solidFill>
                          <a:latin typeface="NEU-BZ-S92"/>
                          <a:ea typeface="微软雅黑" panose="020B0503020204020204" pitchFamily="34" charset="-122"/>
                          <a:cs typeface="Times New Roman" panose="02020603050405020304"/>
                        </a:rPr>
                        <a:t>的巩固</a:t>
                      </a:r>
                      <a:endParaRPr lang="zh-CN" sz="1300" kern="100">
                        <a:solidFill>
                          <a:srgbClr val="000000"/>
                        </a:solidFill>
                        <a:latin typeface="NEU-BZ-S92"/>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300" kern="100" dirty="0">
                          <a:solidFill>
                            <a:srgbClr val="000000"/>
                          </a:solidFill>
                          <a:latin typeface="微软雅黑" panose="020B0503020204020204" pitchFamily="34" charset="-122"/>
                          <a:ea typeface="方正书宋_GBK"/>
                          <a:cs typeface="Times New Roman" panose="02020603050405020304"/>
                        </a:rPr>
                        <a:t>(1)</a:t>
                      </a:r>
                      <a:r>
                        <a:rPr lang="zh-CN" sz="1300" kern="100" dirty="0">
                          <a:solidFill>
                            <a:srgbClr val="000000"/>
                          </a:solidFill>
                          <a:latin typeface="NEU-BZ-S92"/>
                          <a:ea typeface="微软雅黑" panose="020B0503020204020204" pitchFamily="34" charset="-122"/>
                          <a:cs typeface="Times New Roman" panose="02020603050405020304"/>
                        </a:rPr>
                        <a:t>西藏和平解放</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祖国大陆获得统一</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各族人民实现了大团结</a:t>
                      </a:r>
                      <a:endParaRPr lang="zh-CN" sz="1300" kern="100" dirty="0">
                        <a:solidFill>
                          <a:srgbClr val="000000"/>
                        </a:solidFill>
                        <a:latin typeface="NEU-BZ-S92"/>
                        <a:ea typeface="方正书宋_GBK"/>
                        <a:cs typeface="Times New Roman" panose="02020603050405020304"/>
                      </a:endParaRPr>
                    </a:p>
                    <a:p>
                      <a:pPr>
                        <a:lnSpc>
                          <a:spcPct val="150000"/>
                        </a:lnSpc>
                        <a:spcAft>
                          <a:spcPts val="0"/>
                        </a:spcAft>
                      </a:pPr>
                      <a:r>
                        <a:rPr lang="en-US" sz="1300" kern="100" dirty="0">
                          <a:solidFill>
                            <a:srgbClr val="000000"/>
                          </a:solidFill>
                          <a:latin typeface="微软雅黑" panose="020B0503020204020204" pitchFamily="34" charset="-122"/>
                          <a:ea typeface="方正书宋_GBK"/>
                          <a:cs typeface="Times New Roman" panose="02020603050405020304"/>
                        </a:rPr>
                        <a:t>(2)</a:t>
                      </a:r>
                      <a:r>
                        <a:rPr lang="zh-CN" sz="1300" kern="100" dirty="0">
                          <a:solidFill>
                            <a:srgbClr val="000000"/>
                          </a:solidFill>
                          <a:latin typeface="NEU-BZ-S92"/>
                          <a:ea typeface="微软雅黑" panose="020B0503020204020204" pitchFamily="34" charset="-122"/>
                          <a:cs typeface="Times New Roman" panose="02020603050405020304"/>
                        </a:rPr>
                        <a:t>抗美援朝战争胜利</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为我国的经济建设赢得了一个相对稳定的和平环境</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大大提高了我国的国际地位</a:t>
                      </a:r>
                      <a:endParaRPr lang="zh-CN" sz="1300" kern="100" dirty="0">
                        <a:solidFill>
                          <a:srgbClr val="000000"/>
                        </a:solidFill>
                        <a:latin typeface="NEU-BZ-S92"/>
                        <a:ea typeface="方正书宋_GBK"/>
                        <a:cs typeface="Times New Roman" panose="02020603050405020304"/>
                      </a:endParaRPr>
                    </a:p>
                    <a:p>
                      <a:pPr>
                        <a:lnSpc>
                          <a:spcPct val="150000"/>
                        </a:lnSpc>
                        <a:spcAft>
                          <a:spcPts val="0"/>
                        </a:spcAft>
                      </a:pPr>
                      <a:r>
                        <a:rPr lang="en-US" sz="1300" kern="100" dirty="0">
                          <a:solidFill>
                            <a:srgbClr val="000000"/>
                          </a:solidFill>
                          <a:latin typeface="微软雅黑" panose="020B0503020204020204" pitchFamily="34" charset="-122"/>
                          <a:ea typeface="方正书宋_GBK"/>
                          <a:cs typeface="Times New Roman" panose="02020603050405020304"/>
                        </a:rPr>
                        <a:t>(3)</a:t>
                      </a:r>
                      <a:r>
                        <a:rPr lang="zh-CN" sz="1300" kern="100" dirty="0">
                          <a:solidFill>
                            <a:srgbClr val="000000"/>
                          </a:solidFill>
                          <a:latin typeface="NEU-BZ-S92"/>
                          <a:ea typeface="微软雅黑" panose="020B0503020204020204" pitchFamily="34" charset="-122"/>
                          <a:cs typeface="Times New Roman" panose="02020603050405020304"/>
                        </a:rPr>
                        <a:t>土地改革</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彻底摧毁了我国存在两千多年的封建土地制度</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消灭了地主阶级</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农民翻了身</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成为土地的主人</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使人民政权更加巩固</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也大大解放了农村生产力</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农业生产获得迅速恢复和发展</a:t>
                      </a:r>
                      <a:r>
                        <a:rPr lang="en-US" sz="1300" kern="100" dirty="0">
                          <a:solidFill>
                            <a:srgbClr val="000000"/>
                          </a:solidFill>
                          <a:latin typeface="NEU-BZ-S92"/>
                          <a:ea typeface="微软雅黑" panose="020B0503020204020204" pitchFamily="34" charset="-122"/>
                          <a:cs typeface="Times New Roman" panose="02020603050405020304"/>
                        </a:rPr>
                        <a:t>,</a:t>
                      </a:r>
                      <a:r>
                        <a:rPr lang="zh-CN" sz="1300" kern="100" dirty="0">
                          <a:solidFill>
                            <a:srgbClr val="000000"/>
                          </a:solidFill>
                          <a:latin typeface="NEU-BZ-S92"/>
                          <a:ea typeface="微软雅黑" panose="020B0503020204020204" pitchFamily="34" charset="-122"/>
                          <a:cs typeface="Times New Roman" panose="02020603050405020304"/>
                        </a:rPr>
                        <a:t>为国家的工业化建设准备了条件</a:t>
                      </a:r>
                      <a:endParaRPr lang="zh-CN" sz="1300" kern="100" dirty="0">
                        <a:solidFill>
                          <a:srgbClr val="000000"/>
                        </a:solidFill>
                        <a:latin typeface="NEU-BZ-S92"/>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7169" name="Rectangle 1"/>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up)">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6145" name="Rectangle 1"/>
          <p:cNvSpPr>
            <a:spLocks noChangeArrowheads="1"/>
          </p:cNvSpPr>
          <p:nvPr/>
        </p:nvSpPr>
        <p:spPr bwMode="auto">
          <a:xfrm>
            <a:off x="499402" y="1188719"/>
            <a:ext cx="1782860" cy="307777"/>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400" b="1" i="0" u="none" strike="noStrike" cap="none" normalizeH="0" baseline="0" dirty="0">
                <a:ln>
                  <a:noFill/>
                </a:ln>
                <a:solidFill>
                  <a:srgbClr val="DE7538"/>
                </a:solidFill>
                <a:effectLst/>
                <a:latin typeface="微软雅黑" panose="020B0503020204020204" pitchFamily="34" charset="-122"/>
                <a:ea typeface="微软雅黑" panose="020B0503020204020204" pitchFamily="34" charset="-122"/>
                <a:cs typeface="Times New Roman" panose="02020603050405020304" pitchFamily="18" charset="0"/>
              </a:rPr>
              <a:t>2.</a:t>
            </a:r>
            <a:r>
              <a:rPr kumimoji="0" lang="zh-CN" altLang="en-US" sz="1400" b="1" i="0" u="none" strike="noStrike" cap="none" normalizeH="0" baseline="0" dirty="0">
                <a:ln>
                  <a:noFill/>
                </a:ln>
                <a:solidFill>
                  <a:srgbClr val="DE7538"/>
                </a:solidFill>
                <a:effectLst/>
                <a:latin typeface="微软雅黑" panose="020B0503020204020204" pitchFamily="34" charset="-122"/>
                <a:ea typeface="微软雅黑" panose="020B0503020204020204" pitchFamily="34" charset="-122"/>
                <a:cs typeface="Times New Roman" panose="02020603050405020304" pitchFamily="18" charset="0"/>
              </a:rPr>
              <a:t>社会主义过渡时期</a:t>
            </a:r>
            <a:endParaRPr kumimoji="0" lang="zh-CN" altLang="en-US" sz="1800" b="1" i="0" u="none" strike="noStrike" cap="none" normalizeH="0" baseline="0" dirty="0">
              <a:ln>
                <a:noFill/>
              </a:ln>
              <a:solidFill>
                <a:srgbClr val="DE7538"/>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10" name="表格 9"/>
          <p:cNvGraphicFramePr>
            <a:graphicFrameLocks noGrp="1"/>
          </p:cNvGraphicFramePr>
          <p:nvPr/>
        </p:nvGraphicFramePr>
        <p:xfrm>
          <a:off x="590843" y="1576112"/>
          <a:ext cx="7976381" cy="2880360"/>
        </p:xfrm>
        <a:graphic>
          <a:graphicData uri="http://schemas.openxmlformats.org/drawingml/2006/table">
            <a:tbl>
              <a:tblPr/>
              <a:tblGrid>
                <a:gridCol w="994079">
                  <a:extLst>
                    <a:ext uri="{9D8B030D-6E8A-4147-A177-3AD203B41FA5}">
                      <a16:colId xmlns:a16="http://schemas.microsoft.com/office/drawing/2014/main" val="20000"/>
                    </a:ext>
                  </a:extLst>
                </a:gridCol>
                <a:gridCol w="6982302">
                  <a:extLst>
                    <a:ext uri="{9D8B030D-6E8A-4147-A177-3AD203B41FA5}">
                      <a16:colId xmlns:a16="http://schemas.microsoft.com/office/drawing/2014/main" val="20001"/>
                    </a:ext>
                  </a:extLst>
                </a:gridCol>
              </a:tblGrid>
              <a:tr h="157187">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事件</a:t>
                      </a:r>
                      <a:endParaRPr lang="zh-CN" sz="105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具体内容</a:t>
                      </a:r>
                      <a:endParaRPr lang="zh-CN" sz="1050" kern="100" dirty="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0"/>
                  </a:ext>
                </a:extLst>
              </a:tr>
              <a:tr h="314374">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第一个五年</a:t>
                      </a:r>
                      <a:endParaRPr lang="zh-CN" sz="1050" kern="100">
                        <a:solidFill>
                          <a:srgbClr val="000000"/>
                        </a:solidFill>
                        <a:latin typeface="+mj-lt"/>
                        <a:ea typeface="方正书宋_GBK"/>
                        <a:cs typeface="Times New Roman" panose="02020603050405020304"/>
                      </a:endParaRPr>
                    </a:p>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计划</a:t>
                      </a:r>
                      <a:endParaRPr lang="zh-CN" sz="105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　</a:t>
                      </a:r>
                      <a:r>
                        <a:rPr lang="en-US" sz="1400" kern="100">
                          <a:solidFill>
                            <a:srgbClr val="000000"/>
                          </a:solidFill>
                          <a:latin typeface="+mj-lt"/>
                          <a:ea typeface="微软雅黑" panose="020B0503020204020204" pitchFamily="34" charset="-122"/>
                          <a:cs typeface="Times New Roman" panose="02020603050405020304"/>
                        </a:rPr>
                        <a:t>1953</a:t>
                      </a:r>
                      <a:r>
                        <a:rPr lang="zh-CN" sz="1400" kern="100">
                          <a:solidFill>
                            <a:srgbClr val="000000"/>
                          </a:solidFill>
                          <a:latin typeface="+mj-lt"/>
                          <a:ea typeface="微软雅黑" panose="020B0503020204020204" pitchFamily="34" charset="-122"/>
                          <a:cs typeface="Times New Roman" panose="02020603050405020304"/>
                        </a:rPr>
                        <a:t>年</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我国开始实行第一个五年计划</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重点发展重工业</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到</a:t>
                      </a:r>
                      <a:r>
                        <a:rPr lang="en-US" sz="1400" kern="100">
                          <a:solidFill>
                            <a:srgbClr val="000000"/>
                          </a:solidFill>
                          <a:latin typeface="+mj-lt"/>
                          <a:ea typeface="微软雅黑" panose="020B0503020204020204" pitchFamily="34" charset="-122"/>
                          <a:cs typeface="Times New Roman" panose="02020603050405020304"/>
                        </a:rPr>
                        <a:t>1957</a:t>
                      </a:r>
                      <a:r>
                        <a:rPr lang="zh-CN" sz="1400" kern="100">
                          <a:solidFill>
                            <a:srgbClr val="000000"/>
                          </a:solidFill>
                          <a:latin typeface="+mj-lt"/>
                          <a:ea typeface="微软雅黑" panose="020B0503020204020204" pitchFamily="34" charset="-122"/>
                          <a:cs typeface="Times New Roman" panose="02020603050405020304"/>
                        </a:rPr>
                        <a:t>年底</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第一个五年计划大幅度超额完成。我国开始改变工业落后的面貌</a:t>
                      </a:r>
                      <a:r>
                        <a:rPr lang="en-US" sz="1400" kern="100">
                          <a:solidFill>
                            <a:srgbClr val="000000"/>
                          </a:solidFill>
                          <a:latin typeface="+mj-lt"/>
                          <a:ea typeface="微软雅黑" panose="020B0503020204020204" pitchFamily="34" charset="-122"/>
                          <a:cs typeface="Times New Roman" panose="02020603050405020304"/>
                        </a:rPr>
                        <a:t>,</a:t>
                      </a:r>
                      <a:r>
                        <a:rPr lang="zh-CN" sz="1400" kern="100">
                          <a:solidFill>
                            <a:srgbClr val="000000"/>
                          </a:solidFill>
                          <a:latin typeface="+mj-lt"/>
                          <a:ea typeface="微软雅黑" panose="020B0503020204020204" pitchFamily="34" charset="-122"/>
                          <a:cs typeface="Times New Roman" panose="02020603050405020304"/>
                        </a:rPr>
                        <a:t>向社会主义工业化迈进</a:t>
                      </a:r>
                      <a:endParaRPr lang="zh-CN" sz="1050" kern="10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471561">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制定</a:t>
                      </a:r>
                      <a:endParaRPr lang="zh-CN" sz="1050" kern="100">
                        <a:solidFill>
                          <a:srgbClr val="000000"/>
                        </a:solidFill>
                        <a:latin typeface="+mj-lt"/>
                        <a:ea typeface="方正书宋_GBK"/>
                        <a:cs typeface="Times New Roman" panose="02020603050405020304"/>
                      </a:endParaRPr>
                    </a:p>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宪法</a:t>
                      </a:r>
                      <a:endParaRPr lang="zh-CN" sz="105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　</a:t>
                      </a:r>
                      <a:r>
                        <a:rPr lang="en-US" sz="1400" kern="100" dirty="0">
                          <a:solidFill>
                            <a:srgbClr val="000000"/>
                          </a:solidFill>
                          <a:latin typeface="+mj-lt"/>
                          <a:ea typeface="微软雅黑" panose="020B0503020204020204" pitchFamily="34" charset="-122"/>
                          <a:cs typeface="Times New Roman" panose="02020603050405020304"/>
                        </a:rPr>
                        <a:t>1954</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第一届全国人民代表大会在北京召开</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大会制定了《中华人民共和国宪法》</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这是我国第一部社会主义类型的宪法</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也是我国有史以来真正反映人民利益的宪法。第一届全国人民代表大会的召开</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标志着人民代表大会制度的形成</a:t>
                      </a:r>
                      <a:endParaRPr lang="zh-CN" sz="1050" kern="100" dirty="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r h="471561">
                <a:tc>
                  <a:txBody>
                    <a:bodyPr/>
                    <a:lstStyle/>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三大</a:t>
                      </a:r>
                      <a:endParaRPr lang="zh-CN" sz="1050" kern="100">
                        <a:solidFill>
                          <a:srgbClr val="000000"/>
                        </a:solidFill>
                        <a:latin typeface="+mj-lt"/>
                        <a:ea typeface="方正书宋_GBK"/>
                        <a:cs typeface="Times New Roman" panose="02020603050405020304"/>
                      </a:endParaRPr>
                    </a:p>
                    <a:p>
                      <a:pPr algn="ctr">
                        <a:lnSpc>
                          <a:spcPct val="150000"/>
                        </a:lnSpc>
                        <a:spcAft>
                          <a:spcPts val="0"/>
                        </a:spcAft>
                      </a:pPr>
                      <a:r>
                        <a:rPr lang="zh-CN" sz="1400" kern="100">
                          <a:solidFill>
                            <a:srgbClr val="000000"/>
                          </a:solidFill>
                          <a:latin typeface="+mj-lt"/>
                          <a:ea typeface="微软雅黑" panose="020B0503020204020204" pitchFamily="34" charset="-122"/>
                          <a:cs typeface="Times New Roman" panose="02020603050405020304"/>
                        </a:rPr>
                        <a:t>改造</a:t>
                      </a:r>
                      <a:endParaRPr lang="zh-CN" sz="1050" kern="100">
                        <a:solidFill>
                          <a:srgbClr val="000000"/>
                        </a:solidFill>
                        <a:latin typeface="+mj-lt"/>
                        <a:ea typeface="方正书宋_GBK"/>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j-lt"/>
                          <a:ea typeface="微软雅黑" panose="020B0503020204020204" pitchFamily="34" charset="-122"/>
                          <a:cs typeface="Times New Roman" panose="02020603050405020304"/>
                        </a:rPr>
                        <a:t>　</a:t>
                      </a:r>
                      <a:r>
                        <a:rPr lang="en-US" sz="1400" kern="100" dirty="0">
                          <a:solidFill>
                            <a:srgbClr val="000000"/>
                          </a:solidFill>
                          <a:latin typeface="+mj-lt"/>
                          <a:ea typeface="微软雅黑" panose="020B0503020204020204" pitchFamily="34" charset="-122"/>
                          <a:cs typeface="Times New Roman" panose="02020603050405020304"/>
                        </a:rPr>
                        <a:t>1953</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1956</a:t>
                      </a:r>
                      <a:r>
                        <a:rPr lang="zh-CN" sz="1400" kern="100" dirty="0">
                          <a:solidFill>
                            <a:srgbClr val="000000"/>
                          </a:solidFill>
                          <a:latin typeface="+mj-lt"/>
                          <a:ea typeface="微软雅黑" panose="020B0503020204020204" pitchFamily="34" charset="-122"/>
                          <a:cs typeface="Times New Roman" panose="02020603050405020304"/>
                        </a:rPr>
                        <a:t>年</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党和政府开始对农业、手工业和资本主义工商业进行社会主义改造</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实现了把生产资料私有制转变为社会主义公有制的任务</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标志着社会主义基本制度在我国建立起来</a:t>
                      </a:r>
                      <a:r>
                        <a:rPr lang="en-US" sz="1400" kern="100" dirty="0">
                          <a:solidFill>
                            <a:srgbClr val="000000"/>
                          </a:solidFill>
                          <a:latin typeface="+mj-lt"/>
                          <a:ea typeface="微软雅黑" panose="020B0503020204020204" pitchFamily="34" charset="-122"/>
                          <a:cs typeface="Times New Roman" panose="02020603050405020304"/>
                        </a:rPr>
                        <a:t>,</a:t>
                      </a:r>
                      <a:r>
                        <a:rPr lang="zh-CN" sz="1400" kern="100" dirty="0">
                          <a:solidFill>
                            <a:srgbClr val="000000"/>
                          </a:solidFill>
                          <a:latin typeface="+mj-lt"/>
                          <a:ea typeface="微软雅黑" panose="020B0503020204020204" pitchFamily="34" charset="-122"/>
                          <a:cs typeface="Times New Roman" panose="02020603050405020304"/>
                        </a:rPr>
                        <a:t>我国从此进入社会主义初级阶段</a:t>
                      </a:r>
                      <a:endParaRPr lang="zh-CN" sz="1050" kern="100" dirty="0">
                        <a:solidFill>
                          <a:srgbClr val="000000"/>
                        </a:solidFill>
                        <a:latin typeface="+mj-lt"/>
                        <a:ea typeface="方正书宋_GBK"/>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145"/>
                                        </p:tgtEl>
                                        <p:attrNameLst>
                                          <p:attrName>style.visibility</p:attrName>
                                        </p:attrNameLst>
                                      </p:cBhvr>
                                      <p:to>
                                        <p:strVal val="visible"/>
                                      </p:to>
                                    </p:set>
                                    <p:anim calcmode="lin" valueType="num">
                                      <p:cBhvr additive="base">
                                        <p:cTn id="17" dur="500" fill="hold"/>
                                        <p:tgtEl>
                                          <p:spTgt spid="6145"/>
                                        </p:tgtEl>
                                        <p:attrNameLst>
                                          <p:attrName>ppt_x</p:attrName>
                                        </p:attrNameLst>
                                      </p:cBhvr>
                                      <p:tavLst>
                                        <p:tav tm="0">
                                          <p:val>
                                            <p:strVal val="#ppt_x"/>
                                          </p:val>
                                        </p:tav>
                                        <p:tav tm="100000">
                                          <p:val>
                                            <p:strVal val="#ppt_x"/>
                                          </p:val>
                                        </p:tav>
                                      </p:tavLst>
                                    </p:anim>
                                    <p:anim calcmode="lin" valueType="num">
                                      <p:cBhvr additive="base">
                                        <p:cTn id="18" dur="500" fill="hold"/>
                                        <p:tgtEl>
                                          <p:spTgt spid="614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5"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585365" y="775749"/>
            <a:ext cx="7997526" cy="369332"/>
            <a:chOff x="623465" y="764939"/>
            <a:chExt cx="7997526" cy="369332"/>
          </a:xfrm>
        </p:grpSpPr>
        <p:sp>
          <p:nvSpPr>
            <p:cNvPr id="9" name="文本框 3"/>
            <p:cNvSpPr txBox="1"/>
            <p:nvPr/>
          </p:nvSpPr>
          <p:spPr>
            <a:xfrm>
              <a:off x="989277" y="764939"/>
              <a:ext cx="7631714" cy="369332"/>
            </a:xfrm>
            <a:prstGeom prst="rect">
              <a:avLst/>
            </a:prstGeom>
            <a:noFill/>
          </p:spPr>
          <p:txBody>
            <a:bodyPr wrap="square" rtlCol="0">
              <a:spAutoFit/>
            </a:bodyPr>
            <a:lstStyle/>
            <a:p>
              <a:r>
                <a:rPr lang="zh-CN" altLang="en-US" b="1" dirty="0">
                  <a:solidFill>
                    <a:srgbClr val="DE7538"/>
                  </a:solidFill>
                  <a:latin typeface="微软雅黑" panose="020B0503020204020204" pitchFamily="34" charset="-122"/>
                  <a:ea typeface="微软雅黑" panose="020B0503020204020204" pitchFamily="34" charset="-122"/>
                </a:rPr>
                <a:t>知能要点整合</a:t>
              </a:r>
            </a:p>
          </p:txBody>
        </p:sp>
        <p:grpSp>
          <p:nvGrpSpPr>
            <p:cNvPr id="3" name="组合 13"/>
            <p:cNvGrpSpPr/>
            <p:nvPr/>
          </p:nvGrpSpPr>
          <p:grpSpPr>
            <a:xfrm>
              <a:off x="623465" y="857125"/>
              <a:ext cx="339435" cy="197593"/>
              <a:chOff x="775856" y="1386633"/>
              <a:chExt cx="525631" cy="305982"/>
            </a:xfrm>
            <a:solidFill>
              <a:srgbClr val="B18147"/>
            </a:solidFill>
          </p:grpSpPr>
          <p:sp>
            <p:nvSpPr>
              <p:cNvPr id="11" name="箭头: V 形 11"/>
              <p:cNvSpPr/>
              <p:nvPr/>
            </p:nvSpPr>
            <p:spPr>
              <a:xfrm>
                <a:off x="995506" y="1386634"/>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baseline="-25000" dirty="0">
                  <a:solidFill>
                    <a:srgbClr val="0FA096"/>
                  </a:solidFill>
                </a:endParaRPr>
              </a:p>
            </p:txBody>
          </p:sp>
          <p:sp>
            <p:nvSpPr>
              <p:cNvPr id="12" name="箭头: V 形 12"/>
              <p:cNvSpPr/>
              <p:nvPr/>
            </p:nvSpPr>
            <p:spPr>
              <a:xfrm>
                <a:off x="775856" y="1386633"/>
                <a:ext cx="305981" cy="305981"/>
              </a:xfrm>
              <a:prstGeom prst="chevron">
                <a:avLst/>
              </a:prstGeom>
              <a:solidFill>
                <a:srgbClr val="DE75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dirty="0">
                  <a:solidFill>
                    <a:schemeClr val="tx1"/>
                  </a:solidFill>
                </a:endParaRPr>
              </a:p>
            </p:txBody>
          </p:sp>
        </p:grpSp>
      </p:grpSp>
      <p:cxnSp>
        <p:nvCxnSpPr>
          <p:cNvPr id="14" name="直接连接符 13"/>
          <p:cNvCxnSpPr/>
          <p:nvPr/>
        </p:nvCxnSpPr>
        <p:spPr>
          <a:xfrm>
            <a:off x="561110" y="1143278"/>
            <a:ext cx="8021781" cy="0"/>
          </a:xfrm>
          <a:prstGeom prst="line">
            <a:avLst/>
          </a:prstGeom>
          <a:ln>
            <a:solidFill>
              <a:srgbClr val="A73904"/>
            </a:solidFill>
          </a:ln>
        </p:spPr>
        <p:style>
          <a:lnRef idx="1">
            <a:schemeClr val="accent1"/>
          </a:lnRef>
          <a:fillRef idx="0">
            <a:schemeClr val="accent1"/>
          </a:fillRef>
          <a:effectRef idx="0">
            <a:schemeClr val="accent1"/>
          </a:effectRef>
          <a:fontRef idx="minor">
            <a:schemeClr val="tx1"/>
          </a:fontRef>
        </p:style>
      </p:cxnSp>
      <p:sp>
        <p:nvSpPr>
          <p:cNvPr id="5121" name="Rectangle 1"/>
          <p:cNvSpPr>
            <a:spLocks noChangeArrowheads="1"/>
          </p:cNvSpPr>
          <p:nvPr/>
        </p:nvSpPr>
        <p:spPr bwMode="auto">
          <a:xfrm>
            <a:off x="492368" y="1181686"/>
            <a:ext cx="1782860" cy="307777"/>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400" b="1" i="0" u="none" strike="noStrike" cap="none" normalizeH="0" baseline="0" dirty="0">
                <a:ln>
                  <a:noFill/>
                </a:ln>
                <a:solidFill>
                  <a:srgbClr val="DE7538"/>
                </a:solidFill>
                <a:effectLst/>
                <a:latin typeface="微软雅黑" panose="020B0503020204020204" pitchFamily="34" charset="-122"/>
                <a:ea typeface="微软雅黑" panose="020B0503020204020204" pitchFamily="34" charset="-122"/>
                <a:cs typeface="Times New Roman" panose="02020603050405020304" pitchFamily="18" charset="0"/>
              </a:rPr>
              <a:t>3.</a:t>
            </a:r>
            <a:r>
              <a:rPr kumimoji="0" lang="zh-CN" altLang="en-US" sz="1400" b="1" i="0" u="none" strike="noStrike" cap="none" normalizeH="0" baseline="0" dirty="0">
                <a:ln>
                  <a:noFill/>
                </a:ln>
                <a:solidFill>
                  <a:srgbClr val="DE7538"/>
                </a:solidFill>
                <a:effectLst/>
                <a:latin typeface="微软雅黑" panose="020B0503020204020204" pitchFamily="34" charset="-122"/>
                <a:ea typeface="微软雅黑" panose="020B0503020204020204" pitchFamily="34" charset="-122"/>
                <a:cs typeface="Times New Roman" panose="02020603050405020304" pitchFamily="18" charset="0"/>
              </a:rPr>
              <a:t>社会主义探索时期</a:t>
            </a:r>
            <a:endParaRPr kumimoji="0" lang="zh-CN" altLang="en-US" sz="1800" b="1" i="0" u="none" strike="noStrike" cap="none" normalizeH="0" baseline="0" dirty="0">
              <a:ln>
                <a:noFill/>
              </a:ln>
              <a:solidFill>
                <a:srgbClr val="DE7538"/>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10" name="表格 9"/>
          <p:cNvGraphicFramePr>
            <a:graphicFrameLocks noGrp="1"/>
          </p:cNvGraphicFramePr>
          <p:nvPr/>
        </p:nvGraphicFramePr>
        <p:xfrm>
          <a:off x="626012" y="1589651"/>
          <a:ext cx="7934177" cy="2880360"/>
        </p:xfrm>
        <a:graphic>
          <a:graphicData uri="http://schemas.openxmlformats.org/drawingml/2006/table">
            <a:tbl>
              <a:tblPr/>
              <a:tblGrid>
                <a:gridCol w="988819">
                  <a:extLst>
                    <a:ext uri="{9D8B030D-6E8A-4147-A177-3AD203B41FA5}">
                      <a16:colId xmlns:a16="http://schemas.microsoft.com/office/drawing/2014/main" val="20000"/>
                    </a:ext>
                  </a:extLst>
                </a:gridCol>
                <a:gridCol w="6945358">
                  <a:extLst>
                    <a:ext uri="{9D8B030D-6E8A-4147-A177-3AD203B41FA5}">
                      <a16:colId xmlns:a16="http://schemas.microsoft.com/office/drawing/2014/main" val="20001"/>
                    </a:ext>
                  </a:extLst>
                </a:gridCol>
              </a:tblGrid>
              <a:tr h="310984">
                <a:tc>
                  <a:txBody>
                    <a:bodyPr/>
                    <a:lstStyle/>
                    <a:p>
                      <a:pPr algn="ctr">
                        <a:lnSpc>
                          <a:spcPct val="150000"/>
                        </a:lnSpc>
                        <a:spcAft>
                          <a:spcPts val="0"/>
                        </a:spcAft>
                      </a:pPr>
                      <a:r>
                        <a:rPr lang="zh-CN" sz="1400" kern="100" dirty="0">
                          <a:solidFill>
                            <a:srgbClr val="000000"/>
                          </a:solidFill>
                          <a:latin typeface="+mn-ea"/>
                          <a:ea typeface="+mn-ea"/>
                          <a:cs typeface="Times New Roman" panose="02020603050405020304"/>
                        </a:rPr>
                        <a:t>主题</a:t>
                      </a:r>
                      <a:endParaRPr lang="zh-CN" sz="1050" kern="100" dirty="0">
                        <a:solidFill>
                          <a:srgbClr val="000000"/>
                        </a:solidFill>
                        <a:latin typeface="+mn-ea"/>
                        <a:ea typeface="+mn-ea"/>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tc>
                  <a:txBody>
                    <a:bodyPr/>
                    <a:lstStyle/>
                    <a:p>
                      <a:pPr algn="ctr">
                        <a:lnSpc>
                          <a:spcPct val="150000"/>
                        </a:lnSpc>
                        <a:spcAft>
                          <a:spcPts val="0"/>
                        </a:spcAft>
                      </a:pPr>
                      <a:r>
                        <a:rPr lang="zh-CN" sz="1400" kern="100" dirty="0">
                          <a:solidFill>
                            <a:srgbClr val="000000"/>
                          </a:solidFill>
                          <a:latin typeface="+mn-ea"/>
                          <a:ea typeface="+mn-ea"/>
                          <a:cs typeface="Times New Roman" panose="02020603050405020304"/>
                        </a:rPr>
                        <a:t>具体内容</a:t>
                      </a:r>
                      <a:endParaRPr lang="zh-CN" sz="1050" kern="100" dirty="0">
                        <a:solidFill>
                          <a:srgbClr val="000000"/>
                        </a:solidFill>
                        <a:latin typeface="+mn-ea"/>
                        <a:ea typeface="+mn-ea"/>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0000"/>
                  </a:ext>
                </a:extLst>
              </a:tr>
              <a:tr h="361266">
                <a:tc>
                  <a:txBody>
                    <a:bodyPr/>
                    <a:lstStyle/>
                    <a:p>
                      <a:pPr algn="ctr">
                        <a:lnSpc>
                          <a:spcPct val="150000"/>
                        </a:lnSpc>
                        <a:spcAft>
                          <a:spcPts val="0"/>
                        </a:spcAft>
                      </a:pPr>
                      <a:r>
                        <a:rPr lang="zh-CN" sz="1400" kern="100">
                          <a:solidFill>
                            <a:srgbClr val="000000"/>
                          </a:solidFill>
                          <a:latin typeface="+mn-ea"/>
                          <a:ea typeface="+mn-ea"/>
                          <a:cs typeface="Times New Roman" panose="02020603050405020304"/>
                        </a:rPr>
                        <a:t>良好开端</a:t>
                      </a:r>
                      <a:endParaRPr lang="zh-CN" sz="1050" kern="100">
                        <a:solidFill>
                          <a:srgbClr val="000000"/>
                        </a:solidFill>
                        <a:latin typeface="+mn-ea"/>
                        <a:ea typeface="+mn-ea"/>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n-ea"/>
                          <a:ea typeface="+mn-ea"/>
                          <a:cs typeface="Times New Roman" panose="02020603050405020304"/>
                        </a:rPr>
                        <a:t>1956</a:t>
                      </a:r>
                      <a:r>
                        <a:rPr lang="zh-CN" sz="1400" kern="100" dirty="0">
                          <a:solidFill>
                            <a:srgbClr val="000000"/>
                          </a:solidFill>
                          <a:latin typeface="+mn-ea"/>
                          <a:ea typeface="+mn-ea"/>
                          <a:cs typeface="Times New Roman" panose="02020603050405020304"/>
                        </a:rPr>
                        <a:t>年召开的中共八大</a:t>
                      </a:r>
                      <a:r>
                        <a:rPr lang="en-US" sz="1400" kern="100" dirty="0">
                          <a:solidFill>
                            <a:srgbClr val="000000"/>
                          </a:solidFill>
                          <a:latin typeface="+mn-ea"/>
                          <a:ea typeface="+mn-ea"/>
                          <a:cs typeface="Times New Roman" panose="02020603050405020304"/>
                        </a:rPr>
                        <a:t>,</a:t>
                      </a:r>
                      <a:r>
                        <a:rPr lang="zh-CN" sz="1400" kern="100" dirty="0">
                          <a:solidFill>
                            <a:srgbClr val="000000"/>
                          </a:solidFill>
                          <a:latin typeface="+mn-ea"/>
                          <a:ea typeface="+mn-ea"/>
                          <a:cs typeface="Times New Roman" panose="02020603050405020304"/>
                        </a:rPr>
                        <a:t>正确分析了当时国内的主要矛盾</a:t>
                      </a:r>
                      <a:r>
                        <a:rPr lang="en-US" sz="1400" kern="100" dirty="0">
                          <a:solidFill>
                            <a:srgbClr val="000000"/>
                          </a:solidFill>
                          <a:latin typeface="+mn-ea"/>
                          <a:ea typeface="+mn-ea"/>
                          <a:cs typeface="Times New Roman" panose="02020603050405020304"/>
                        </a:rPr>
                        <a:t>,</a:t>
                      </a:r>
                      <a:r>
                        <a:rPr lang="zh-CN" sz="1400" kern="100" dirty="0">
                          <a:solidFill>
                            <a:srgbClr val="000000"/>
                          </a:solidFill>
                          <a:latin typeface="+mn-ea"/>
                          <a:ea typeface="+mn-ea"/>
                          <a:cs typeface="Times New Roman" panose="02020603050405020304"/>
                        </a:rPr>
                        <a:t>是探索建设社会主义道路的良好开端</a:t>
                      </a:r>
                      <a:endParaRPr lang="zh-CN" sz="1050" kern="100" dirty="0">
                        <a:solidFill>
                          <a:srgbClr val="000000"/>
                        </a:solidFill>
                        <a:latin typeface="+mn-ea"/>
                        <a:ea typeface="+mn-ea"/>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1"/>
                  </a:ext>
                </a:extLst>
              </a:tr>
              <a:tr h="541899">
                <a:tc>
                  <a:txBody>
                    <a:bodyPr/>
                    <a:lstStyle/>
                    <a:p>
                      <a:pPr algn="ctr">
                        <a:lnSpc>
                          <a:spcPct val="150000"/>
                        </a:lnSpc>
                        <a:spcAft>
                          <a:spcPts val="0"/>
                        </a:spcAft>
                      </a:pPr>
                      <a:r>
                        <a:rPr lang="zh-CN" sz="1400" kern="100">
                          <a:solidFill>
                            <a:srgbClr val="000000"/>
                          </a:solidFill>
                          <a:latin typeface="+mn-ea"/>
                          <a:ea typeface="+mn-ea"/>
                          <a:cs typeface="Times New Roman" panose="02020603050405020304"/>
                        </a:rPr>
                        <a:t>重大</a:t>
                      </a:r>
                      <a:endParaRPr lang="zh-CN" sz="1050" kern="100">
                        <a:solidFill>
                          <a:srgbClr val="000000"/>
                        </a:solidFill>
                        <a:latin typeface="+mn-ea"/>
                        <a:ea typeface="+mn-ea"/>
                        <a:cs typeface="Times New Roman" panose="02020603050405020304"/>
                      </a:endParaRPr>
                    </a:p>
                    <a:p>
                      <a:pPr algn="ctr">
                        <a:lnSpc>
                          <a:spcPct val="150000"/>
                        </a:lnSpc>
                        <a:spcAft>
                          <a:spcPts val="0"/>
                        </a:spcAft>
                      </a:pPr>
                      <a:r>
                        <a:rPr lang="zh-CN" sz="1400" kern="100">
                          <a:solidFill>
                            <a:srgbClr val="000000"/>
                          </a:solidFill>
                          <a:latin typeface="+mn-ea"/>
                          <a:ea typeface="+mn-ea"/>
                          <a:cs typeface="Times New Roman" panose="02020603050405020304"/>
                        </a:rPr>
                        <a:t>失误</a:t>
                      </a:r>
                      <a:endParaRPr lang="zh-CN" sz="1050" kern="100">
                        <a:solidFill>
                          <a:srgbClr val="000000"/>
                        </a:solidFill>
                        <a:latin typeface="+mn-ea"/>
                        <a:ea typeface="+mn-ea"/>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mn-ea"/>
                          <a:ea typeface="+mn-ea"/>
                          <a:cs typeface="Times New Roman" panose="02020603050405020304"/>
                        </a:rPr>
                        <a:t>　</a:t>
                      </a:r>
                      <a:r>
                        <a:rPr lang="en-US" sz="1400" kern="100" dirty="0">
                          <a:solidFill>
                            <a:srgbClr val="000000"/>
                          </a:solidFill>
                          <a:latin typeface="+mn-ea"/>
                          <a:ea typeface="+mn-ea"/>
                          <a:cs typeface="Times New Roman" panose="02020603050405020304"/>
                        </a:rPr>
                        <a:t>1958</a:t>
                      </a:r>
                      <a:r>
                        <a:rPr lang="zh-CN" sz="1400" kern="100" dirty="0">
                          <a:solidFill>
                            <a:srgbClr val="000000"/>
                          </a:solidFill>
                          <a:latin typeface="+mn-ea"/>
                          <a:ea typeface="+mn-ea"/>
                          <a:cs typeface="Times New Roman" panose="02020603050405020304"/>
                        </a:rPr>
                        <a:t>年</a:t>
                      </a:r>
                      <a:r>
                        <a:rPr lang="en-US" sz="1400" kern="100" dirty="0">
                          <a:solidFill>
                            <a:srgbClr val="000000"/>
                          </a:solidFill>
                          <a:latin typeface="+mn-ea"/>
                          <a:ea typeface="+mn-ea"/>
                          <a:cs typeface="Times New Roman" panose="02020603050405020304"/>
                        </a:rPr>
                        <a:t>,</a:t>
                      </a:r>
                      <a:r>
                        <a:rPr lang="zh-CN" sz="1400" kern="100" dirty="0">
                          <a:solidFill>
                            <a:srgbClr val="000000"/>
                          </a:solidFill>
                          <a:latin typeface="+mn-ea"/>
                          <a:ea typeface="+mn-ea"/>
                          <a:cs typeface="Times New Roman" panose="02020603050405020304"/>
                        </a:rPr>
                        <a:t>中共八大二次会议提出了“鼓足干劲、力争上游、多快好省地建设社会主义”的总路线</a:t>
                      </a:r>
                      <a:r>
                        <a:rPr lang="en-US" sz="1400" kern="100" dirty="0">
                          <a:solidFill>
                            <a:srgbClr val="000000"/>
                          </a:solidFill>
                          <a:latin typeface="+mn-ea"/>
                          <a:ea typeface="+mn-ea"/>
                          <a:cs typeface="Times New Roman" panose="02020603050405020304"/>
                        </a:rPr>
                        <a:t>,</a:t>
                      </a:r>
                      <a:r>
                        <a:rPr lang="zh-CN" sz="1400" kern="100" dirty="0">
                          <a:solidFill>
                            <a:srgbClr val="000000"/>
                          </a:solidFill>
                          <a:latin typeface="+mn-ea"/>
                          <a:ea typeface="+mn-ea"/>
                          <a:cs typeface="Times New Roman" panose="02020603050405020304"/>
                        </a:rPr>
                        <a:t>忽视了客观经济规律</a:t>
                      </a:r>
                      <a:r>
                        <a:rPr lang="en-US" sz="1400" kern="100" dirty="0">
                          <a:solidFill>
                            <a:srgbClr val="000000"/>
                          </a:solidFill>
                          <a:latin typeface="+mn-ea"/>
                          <a:ea typeface="+mn-ea"/>
                          <a:cs typeface="Times New Roman" panose="02020603050405020304"/>
                        </a:rPr>
                        <a:t>,</a:t>
                      </a:r>
                      <a:r>
                        <a:rPr lang="zh-CN" sz="1400" kern="100" dirty="0">
                          <a:solidFill>
                            <a:srgbClr val="000000"/>
                          </a:solidFill>
                          <a:latin typeface="+mn-ea"/>
                          <a:ea typeface="+mn-ea"/>
                          <a:cs typeface="Times New Roman" panose="02020603050405020304"/>
                        </a:rPr>
                        <a:t>轻率地发动“大跃进”和人民公社化运动</a:t>
                      </a:r>
                      <a:r>
                        <a:rPr lang="en-US" sz="1400" kern="100" dirty="0">
                          <a:solidFill>
                            <a:srgbClr val="000000"/>
                          </a:solidFill>
                          <a:latin typeface="+mn-ea"/>
                          <a:ea typeface="+mn-ea"/>
                          <a:cs typeface="Times New Roman" panose="02020603050405020304"/>
                        </a:rPr>
                        <a:t>,</a:t>
                      </a:r>
                      <a:r>
                        <a:rPr lang="zh-CN" sz="1400" kern="100" dirty="0">
                          <a:solidFill>
                            <a:srgbClr val="000000"/>
                          </a:solidFill>
                          <a:latin typeface="+mn-ea"/>
                          <a:ea typeface="+mn-ea"/>
                          <a:cs typeface="Times New Roman" panose="02020603050405020304"/>
                        </a:rPr>
                        <a:t>加上当时自然灾害严重等因素</a:t>
                      </a:r>
                      <a:r>
                        <a:rPr lang="en-US" sz="1400" kern="100" dirty="0">
                          <a:solidFill>
                            <a:srgbClr val="000000"/>
                          </a:solidFill>
                          <a:latin typeface="+mn-ea"/>
                          <a:ea typeface="+mn-ea"/>
                          <a:cs typeface="Times New Roman" panose="02020603050405020304"/>
                        </a:rPr>
                        <a:t>,1959</a:t>
                      </a:r>
                      <a:r>
                        <a:rPr lang="zh-CN" sz="1400" kern="100" dirty="0">
                          <a:solidFill>
                            <a:srgbClr val="000000"/>
                          </a:solidFill>
                          <a:latin typeface="+mn-ea"/>
                          <a:ea typeface="+mn-ea"/>
                          <a:cs typeface="Times New Roman" panose="02020603050405020304"/>
                        </a:rPr>
                        <a:t>年至</a:t>
                      </a:r>
                      <a:r>
                        <a:rPr lang="en-US" sz="1400" kern="100" dirty="0">
                          <a:solidFill>
                            <a:srgbClr val="000000"/>
                          </a:solidFill>
                          <a:latin typeface="+mn-ea"/>
                          <a:ea typeface="+mn-ea"/>
                          <a:cs typeface="Times New Roman" panose="02020603050405020304"/>
                        </a:rPr>
                        <a:t>1961</a:t>
                      </a:r>
                      <a:r>
                        <a:rPr lang="zh-CN" sz="1400" kern="100" dirty="0">
                          <a:solidFill>
                            <a:srgbClr val="000000"/>
                          </a:solidFill>
                          <a:latin typeface="+mn-ea"/>
                          <a:ea typeface="+mn-ea"/>
                          <a:cs typeface="Times New Roman" panose="02020603050405020304"/>
                        </a:rPr>
                        <a:t>年</a:t>
                      </a:r>
                      <a:r>
                        <a:rPr lang="en-US" sz="1400" kern="100" dirty="0">
                          <a:solidFill>
                            <a:srgbClr val="000000"/>
                          </a:solidFill>
                          <a:latin typeface="+mn-ea"/>
                          <a:ea typeface="+mn-ea"/>
                          <a:cs typeface="Times New Roman" panose="02020603050405020304"/>
                        </a:rPr>
                        <a:t>,</a:t>
                      </a:r>
                      <a:r>
                        <a:rPr lang="zh-CN" sz="1400" kern="100" dirty="0">
                          <a:solidFill>
                            <a:srgbClr val="000000"/>
                          </a:solidFill>
                          <a:latin typeface="+mn-ea"/>
                          <a:ea typeface="+mn-ea"/>
                          <a:cs typeface="Times New Roman" panose="02020603050405020304"/>
                        </a:rPr>
                        <a:t>我国的国民经济发生严重困难</a:t>
                      </a:r>
                      <a:endParaRPr lang="zh-CN" sz="1050" kern="100" dirty="0">
                        <a:solidFill>
                          <a:srgbClr val="000000"/>
                        </a:solidFill>
                        <a:latin typeface="+mn-ea"/>
                        <a:ea typeface="+mn-ea"/>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r h="541899">
                <a:tc>
                  <a:txBody>
                    <a:bodyPr/>
                    <a:lstStyle/>
                    <a:p>
                      <a:pPr algn="ctr">
                        <a:lnSpc>
                          <a:spcPct val="150000"/>
                        </a:lnSpc>
                        <a:spcAft>
                          <a:spcPts val="0"/>
                        </a:spcAft>
                      </a:pPr>
                      <a:r>
                        <a:rPr lang="zh-CN" sz="1400" kern="100">
                          <a:solidFill>
                            <a:srgbClr val="000000"/>
                          </a:solidFill>
                          <a:latin typeface="+mn-ea"/>
                          <a:ea typeface="+mn-ea"/>
                          <a:cs typeface="Times New Roman" panose="02020603050405020304"/>
                        </a:rPr>
                        <a:t>调整</a:t>
                      </a:r>
                      <a:endParaRPr lang="zh-CN" sz="1050" kern="100">
                        <a:solidFill>
                          <a:srgbClr val="000000"/>
                        </a:solidFill>
                        <a:latin typeface="+mn-ea"/>
                        <a:ea typeface="+mn-ea"/>
                        <a:cs typeface="Times New Roman" panose="02020603050405020304"/>
                      </a:endParaRPr>
                    </a:p>
                    <a:p>
                      <a:pPr algn="ctr">
                        <a:lnSpc>
                          <a:spcPct val="150000"/>
                        </a:lnSpc>
                        <a:spcAft>
                          <a:spcPts val="0"/>
                        </a:spcAft>
                      </a:pPr>
                      <a:r>
                        <a:rPr lang="zh-CN" sz="1400" kern="100">
                          <a:solidFill>
                            <a:srgbClr val="000000"/>
                          </a:solidFill>
                          <a:latin typeface="+mn-ea"/>
                          <a:ea typeface="+mn-ea"/>
                          <a:cs typeface="Times New Roman" panose="02020603050405020304"/>
                        </a:rPr>
                        <a:t>失误</a:t>
                      </a:r>
                      <a:endParaRPr lang="zh-CN" sz="1050" kern="100">
                        <a:solidFill>
                          <a:srgbClr val="000000"/>
                        </a:solidFill>
                        <a:latin typeface="+mn-ea"/>
                        <a:ea typeface="+mn-ea"/>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en-US" sz="1400" kern="100" dirty="0">
                          <a:solidFill>
                            <a:srgbClr val="000000"/>
                          </a:solidFill>
                          <a:latin typeface="+mn-ea"/>
                          <a:ea typeface="+mn-ea"/>
                          <a:cs typeface="Times New Roman" panose="02020603050405020304"/>
                        </a:rPr>
                        <a:t>(1)1961</a:t>
                      </a:r>
                      <a:r>
                        <a:rPr lang="zh-CN" sz="1400" kern="100" dirty="0">
                          <a:solidFill>
                            <a:srgbClr val="000000"/>
                          </a:solidFill>
                          <a:latin typeface="+mn-ea"/>
                          <a:ea typeface="+mn-ea"/>
                          <a:cs typeface="Times New Roman" panose="02020603050405020304"/>
                        </a:rPr>
                        <a:t>年开始实施中共中央提出的“调整、巩固、充实、提高”的八字方针</a:t>
                      </a:r>
                      <a:endParaRPr lang="zh-CN" sz="1050" kern="100" dirty="0">
                        <a:solidFill>
                          <a:srgbClr val="000000"/>
                        </a:solidFill>
                        <a:latin typeface="+mn-ea"/>
                        <a:ea typeface="+mn-ea"/>
                        <a:cs typeface="Times New Roman" panose="02020603050405020304"/>
                      </a:endParaRPr>
                    </a:p>
                    <a:p>
                      <a:pPr>
                        <a:lnSpc>
                          <a:spcPct val="150000"/>
                        </a:lnSpc>
                        <a:spcAft>
                          <a:spcPts val="0"/>
                        </a:spcAft>
                      </a:pPr>
                      <a:r>
                        <a:rPr lang="en-US" sz="1400" kern="100" dirty="0">
                          <a:solidFill>
                            <a:srgbClr val="000000"/>
                          </a:solidFill>
                          <a:latin typeface="+mn-ea"/>
                          <a:ea typeface="+mn-ea"/>
                          <a:cs typeface="Times New Roman" panose="02020603050405020304"/>
                        </a:rPr>
                        <a:t>(2)1962</a:t>
                      </a:r>
                      <a:r>
                        <a:rPr lang="zh-CN" sz="1400" kern="100" dirty="0">
                          <a:solidFill>
                            <a:srgbClr val="000000"/>
                          </a:solidFill>
                          <a:latin typeface="+mn-ea"/>
                          <a:ea typeface="+mn-ea"/>
                          <a:cs typeface="Times New Roman" panose="02020603050405020304"/>
                        </a:rPr>
                        <a:t>年</a:t>
                      </a:r>
                      <a:r>
                        <a:rPr lang="en-US" sz="1400" kern="100" dirty="0">
                          <a:solidFill>
                            <a:srgbClr val="000000"/>
                          </a:solidFill>
                          <a:latin typeface="+mn-ea"/>
                          <a:ea typeface="+mn-ea"/>
                          <a:cs typeface="Times New Roman" panose="02020603050405020304"/>
                        </a:rPr>
                        <a:t>,</a:t>
                      </a:r>
                      <a:r>
                        <a:rPr lang="zh-CN" sz="1400" kern="100" dirty="0">
                          <a:solidFill>
                            <a:srgbClr val="000000"/>
                          </a:solidFill>
                          <a:latin typeface="+mn-ea"/>
                          <a:ea typeface="+mn-ea"/>
                          <a:cs typeface="Times New Roman" panose="02020603050405020304"/>
                        </a:rPr>
                        <a:t>“七千人大会”比较系统地初步总结了“大跃进”以来经济建设工作的基本经验教训</a:t>
                      </a:r>
                      <a:r>
                        <a:rPr lang="en-US" sz="1400" kern="100" dirty="0">
                          <a:solidFill>
                            <a:srgbClr val="000000"/>
                          </a:solidFill>
                          <a:latin typeface="+mn-ea"/>
                          <a:ea typeface="+mn-ea"/>
                          <a:cs typeface="Times New Roman" panose="02020603050405020304"/>
                        </a:rPr>
                        <a:t>,</a:t>
                      </a:r>
                      <a:r>
                        <a:rPr lang="zh-CN" sz="1400" kern="100" dirty="0">
                          <a:solidFill>
                            <a:srgbClr val="000000"/>
                          </a:solidFill>
                          <a:latin typeface="+mn-ea"/>
                          <a:ea typeface="+mn-ea"/>
                          <a:cs typeface="Times New Roman" panose="02020603050405020304"/>
                        </a:rPr>
                        <a:t>对推动国民经济全面调整起到了积极作用</a:t>
                      </a:r>
                      <a:endParaRPr lang="zh-CN" sz="1050" kern="100" dirty="0">
                        <a:solidFill>
                          <a:srgbClr val="000000"/>
                        </a:solidFill>
                        <a:latin typeface="+mn-ea"/>
                        <a:ea typeface="+mn-ea"/>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121"/>
                                        </p:tgtEl>
                                        <p:attrNameLst>
                                          <p:attrName>style.visibility</p:attrName>
                                        </p:attrNameLst>
                                      </p:cBhvr>
                                      <p:to>
                                        <p:strVal val="visible"/>
                                      </p:to>
                                    </p:set>
                                    <p:anim calcmode="lin" valueType="num">
                                      <p:cBhvr additive="base">
                                        <p:cTn id="17" dur="500" fill="hold"/>
                                        <p:tgtEl>
                                          <p:spTgt spid="5121"/>
                                        </p:tgtEl>
                                        <p:attrNameLst>
                                          <p:attrName>ppt_x</p:attrName>
                                        </p:attrNameLst>
                                      </p:cBhvr>
                                      <p:tavLst>
                                        <p:tav tm="0">
                                          <p:val>
                                            <p:strVal val="#ppt_x"/>
                                          </p:val>
                                        </p:tav>
                                        <p:tav tm="100000">
                                          <p:val>
                                            <p:strVal val="#ppt_x"/>
                                          </p:val>
                                        </p:tav>
                                      </p:tavLst>
                                    </p:anim>
                                    <p:anim calcmode="lin" valueType="num">
                                      <p:cBhvr additive="base">
                                        <p:cTn id="18" dur="500" fill="hold"/>
                                        <p:tgtEl>
                                          <p:spTgt spid="5121"/>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1" grpId="0"/>
    </p:bldLst>
  </p:timing>
</p:sld>
</file>

<file path=ppt/theme/theme1.xml><?xml version="1.0" encoding="utf-8"?>
<a:theme xmlns:a="http://schemas.openxmlformats.org/drawingml/2006/main" name="主题1">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495F55C3-BCB8-43E4-BE41-79890888AFFD}" vid="{85AAE06D-575B-4811-9F45-F30046BE448E}"/>
    </a:ext>
  </a:extLst>
</a:theme>
</file>

<file path=docProps/app.xml><?xml version="1.0" encoding="utf-8"?>
<Properties xmlns="http://schemas.openxmlformats.org/officeDocument/2006/extended-properties" xmlns:vt="http://schemas.openxmlformats.org/officeDocument/2006/docPropsVTypes">
  <Template>主题1</Template>
  <TotalTime>2</TotalTime>
  <Words>1529</Words>
  <Application>Microsoft Office PowerPoint</Application>
  <PresentationFormat>全屏显示(16:9)</PresentationFormat>
  <Paragraphs>260</Paragraphs>
  <Slides>24</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24</vt:i4>
      </vt:variant>
    </vt:vector>
  </HeadingPairs>
  <TitlesOfParts>
    <vt:vector size="30" baseType="lpstr">
      <vt:lpstr>NEU-BZ-S92</vt:lpstr>
      <vt:lpstr>等线</vt:lpstr>
      <vt:lpstr>等线 Light</vt:lpstr>
      <vt:lpstr>微软雅黑</vt:lpstr>
      <vt:lpstr>Arial</vt:lpstr>
      <vt:lpstr>主题1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dearedu</cp:lastModifiedBy>
  <cp:revision>7</cp:revision>
  <dcterms:created xsi:type="dcterms:W3CDTF">2018-12-21T12:24:00Z</dcterms:created>
  <dcterms:modified xsi:type="dcterms:W3CDTF">2018-12-29T04:00:31Z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2052-10.1.0.7697</vt:lpwstr>
  </property>
</Properties>
</file>