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17" r:id="rId2"/>
    <p:sldId id="318" r:id="rId3"/>
    <p:sldId id="319" r:id="rId4"/>
    <p:sldId id="315" r:id="rId5"/>
    <p:sldId id="320" r:id="rId6"/>
    <p:sldId id="321" r:id="rId7"/>
    <p:sldId id="322" r:id="rId8"/>
    <p:sldId id="323" r:id="rId9"/>
    <p:sldId id="324" r:id="rId10"/>
    <p:sldId id="325" r:id="rId11"/>
    <p:sldId id="328" r:id="rId12"/>
    <p:sldId id="329" r:id="rId13"/>
    <p:sldId id="330" r:id="rId14"/>
    <p:sldId id="331" r:id="rId15"/>
    <p:sldId id="326" r:id="rId16"/>
    <p:sldId id="316" r:id="rId17"/>
    <p:sldId id="332" r:id="rId18"/>
    <p:sldId id="333"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529451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002226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084756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988980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4215388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364570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909261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232969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834417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17082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499410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2974657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825500" y="1315325"/>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热点导入</a:t>
              </a:r>
            </a:p>
          </p:txBody>
        </p:sp>
      </p:grpSp>
      <p:sp>
        <p:nvSpPr>
          <p:cNvPr id="7" name="文本框 6"/>
          <p:cNvSpPr txBox="1"/>
          <p:nvPr/>
        </p:nvSpPr>
        <p:spPr>
          <a:xfrm>
            <a:off x="825500" y="1753574"/>
            <a:ext cx="7569200" cy="2943104"/>
          </a:xfrm>
          <a:prstGeom prst="rect">
            <a:avLst/>
          </a:prstGeom>
          <a:noFill/>
        </p:spPr>
        <p:txBody>
          <a:bodyPr wrap="square" lIns="36000" tIns="36000" rIns="36000" bIns="36000" rtlCol="0">
            <a:spAutoFit/>
          </a:bodyPr>
          <a:lstStyle/>
          <a:p>
            <a:pPr>
              <a:lnSpc>
                <a:spcPct val="150000"/>
              </a:lnSpc>
            </a:pPr>
            <a:r>
              <a:rPr lang="zh-CN" altLang="en-US" sz="1400" dirty="0"/>
              <a:t>　　鲁网青岛</a:t>
            </a:r>
            <a:r>
              <a:rPr lang="en-US" sz="1400" dirty="0"/>
              <a:t>2018</a:t>
            </a:r>
            <a:r>
              <a:rPr lang="zh-CN" altLang="en-US" sz="1400" dirty="0"/>
              <a:t>年</a:t>
            </a:r>
            <a:r>
              <a:rPr lang="en-US" sz="1400" dirty="0"/>
              <a:t>5</a:t>
            </a:r>
            <a:r>
              <a:rPr lang="zh-CN" altLang="en-US" sz="1400" dirty="0"/>
              <a:t>月</a:t>
            </a:r>
            <a:r>
              <a:rPr lang="en-US" sz="1400" dirty="0"/>
              <a:t>4</a:t>
            </a:r>
            <a:r>
              <a:rPr lang="zh-CN" altLang="en-US" sz="1400" dirty="0"/>
              <a:t>日讯</a:t>
            </a:r>
            <a:r>
              <a:rPr lang="en-US" sz="1400" dirty="0"/>
              <a:t>:</a:t>
            </a:r>
            <a:r>
              <a:rPr lang="zh-CN" altLang="en-US" sz="1400" dirty="0"/>
              <a:t>“五四”青年节之际</a:t>
            </a:r>
            <a:r>
              <a:rPr lang="en-US" sz="1400" dirty="0"/>
              <a:t>,</a:t>
            </a:r>
            <a:r>
              <a:rPr lang="zh-CN" altLang="en-US" sz="1400" dirty="0"/>
              <a:t>为纪念五四运动</a:t>
            </a:r>
            <a:r>
              <a:rPr lang="en-US" sz="1400" dirty="0"/>
              <a:t>,</a:t>
            </a:r>
            <a:r>
              <a:rPr lang="zh-CN" altLang="en-US" sz="1400" dirty="0"/>
              <a:t>引导广大青年继承和弘扬五四精神</a:t>
            </a:r>
            <a:r>
              <a:rPr lang="en-US" sz="1400" dirty="0"/>
              <a:t>,</a:t>
            </a:r>
            <a:r>
              <a:rPr lang="zh-CN" altLang="en-US" sz="1400" dirty="0"/>
              <a:t>以更饱满的青春热情投入到自身和社会发展的洪流中</a:t>
            </a:r>
            <a:r>
              <a:rPr lang="en-US" sz="1400" dirty="0"/>
              <a:t>,</a:t>
            </a:r>
            <a:r>
              <a:rPr lang="zh-CN" altLang="en-US" sz="1400" dirty="0"/>
              <a:t>节日当天</a:t>
            </a:r>
            <a:r>
              <a:rPr lang="en-US" sz="1400" dirty="0"/>
              <a:t>,</a:t>
            </a:r>
            <a:r>
              <a:rPr lang="zh-CN" altLang="en-US" sz="1400" dirty="0"/>
              <a:t>“五四运动与青岛”陈列馆举行了“距五四运动爆发</a:t>
            </a:r>
            <a:r>
              <a:rPr lang="en-US" sz="1400" dirty="0"/>
              <a:t>100</a:t>
            </a:r>
            <a:r>
              <a:rPr lang="zh-CN" altLang="en-US" sz="1400" dirty="0"/>
              <a:t>周年倒计时</a:t>
            </a:r>
            <a:r>
              <a:rPr lang="en-US" sz="1400" dirty="0"/>
              <a:t>365</a:t>
            </a:r>
            <a:r>
              <a:rPr lang="zh-CN" altLang="en-US" sz="1400" dirty="0"/>
              <a:t>天”签名活动。市区众多单位、机构、驻青部队及学校自发组织青年同志们前来参与活动。</a:t>
            </a:r>
          </a:p>
          <a:p>
            <a:pPr>
              <a:lnSpc>
                <a:spcPct val="150000"/>
              </a:lnSpc>
            </a:pPr>
            <a:r>
              <a:rPr lang="zh-CN" altLang="en-US" sz="1400" dirty="0"/>
              <a:t>　　活动在雄浑的</a:t>
            </a:r>
            <a:r>
              <a:rPr lang="en-US" altLang="zh-CN" sz="1400" dirty="0"/>
              <a:t>《</a:t>
            </a:r>
            <a:r>
              <a:rPr lang="zh-CN" altLang="en-US" sz="1400" dirty="0"/>
              <a:t>光荣啊</a:t>
            </a:r>
            <a:r>
              <a:rPr lang="en-US" sz="1400" dirty="0"/>
              <a:t>,</a:t>
            </a:r>
            <a:r>
              <a:rPr lang="zh-CN" altLang="en-US" sz="1400" dirty="0"/>
              <a:t>中国共青团</a:t>
            </a:r>
            <a:r>
              <a:rPr lang="en-US" altLang="zh-CN" sz="1400" dirty="0"/>
              <a:t>》</a:t>
            </a:r>
            <a:r>
              <a:rPr lang="zh-CN" altLang="en-US" sz="1400" dirty="0"/>
              <a:t>歌声中拉开帷幕。青年同志们面向团旗</a:t>
            </a:r>
            <a:r>
              <a:rPr lang="en-US" sz="1400" dirty="0"/>
              <a:t>,</a:t>
            </a:r>
            <a:r>
              <a:rPr lang="zh-CN" altLang="en-US" sz="1400" dirty="0"/>
              <a:t>紧握拳头</a:t>
            </a:r>
            <a:r>
              <a:rPr lang="en-US" sz="1400" dirty="0"/>
              <a:t>,</a:t>
            </a:r>
            <a:r>
              <a:rPr lang="zh-CN" altLang="en-US" sz="1400" dirty="0"/>
              <a:t>在陈列馆领誓员的带领下庄严宣誓</a:t>
            </a:r>
            <a:r>
              <a:rPr lang="en-US" sz="1400" dirty="0"/>
              <a:t>,</a:t>
            </a:r>
            <a:r>
              <a:rPr lang="zh-CN" altLang="en-US" sz="1400" dirty="0"/>
              <a:t>重温了入团誓词。大家刚毅的目光和铮铮的誓言展现了青年积极向上的活力和朝气</a:t>
            </a:r>
            <a:r>
              <a:rPr lang="en-US" sz="1400" dirty="0"/>
              <a:t>,</a:t>
            </a:r>
            <a:r>
              <a:rPr lang="zh-CN" altLang="en-US" sz="1400" dirty="0"/>
              <a:t>彰显了五四精神对当代青年坚强的指引力量。随后</a:t>
            </a:r>
            <a:r>
              <a:rPr lang="en-US" sz="1400" dirty="0"/>
              <a:t>,</a:t>
            </a:r>
            <a:r>
              <a:rPr lang="zh-CN" altLang="en-US" sz="1400" dirty="0"/>
              <a:t>大家纷纷在“倒计时红旗”上签下自己的名字。下笔之刻</a:t>
            </a:r>
            <a:r>
              <a:rPr lang="en-US" sz="1400" dirty="0"/>
              <a:t>,</a:t>
            </a:r>
            <a:r>
              <a:rPr lang="zh-CN" altLang="en-US" sz="1400" dirty="0"/>
              <a:t>大家的爱国之情油然而生</a:t>
            </a:r>
            <a:r>
              <a:rPr lang="en-US" sz="1400" dirty="0"/>
              <a:t>,</a:t>
            </a:r>
            <a:r>
              <a:rPr lang="zh-CN" altLang="en-US" sz="1400" dirty="0"/>
              <a:t>进取之心愈加坚定</a:t>
            </a:r>
            <a:r>
              <a:rPr lang="en-US" sz="1400" dirty="0"/>
              <a:t>,</a:t>
            </a:r>
            <a:r>
              <a:rPr lang="zh-CN" altLang="en-US" sz="1400" dirty="0"/>
              <a:t>散发出了强烈的爱国情怀</a:t>
            </a:r>
            <a:r>
              <a:rPr lang="en-US" sz="1400" dirty="0"/>
              <a:t>,</a:t>
            </a:r>
            <a:r>
              <a:rPr lang="zh-CN" altLang="en-US" sz="1400" dirty="0"/>
              <a:t>弥足珍贵的红色基因不觉间印刻在了大家心田里。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84809" y="1225343"/>
            <a:ext cx="1770036" cy="307777"/>
          </a:xfrm>
          <a:prstGeom prst="rect">
            <a:avLst/>
          </a:prstGeom>
        </p:spPr>
        <p:txBody>
          <a:bodyPr wrap="none">
            <a:spAutoFit/>
          </a:bodyPr>
          <a:lstStyle/>
          <a:p>
            <a:r>
              <a:rPr lang="en-US" sz="1400" b="1" dirty="0">
                <a:solidFill>
                  <a:srgbClr val="DE7538"/>
                </a:solidFill>
              </a:rPr>
              <a:t>4.</a:t>
            </a:r>
            <a:r>
              <a:rPr lang="zh-CN" altLang="en-US" sz="1400" b="1" dirty="0">
                <a:solidFill>
                  <a:srgbClr val="DE7538"/>
                </a:solidFill>
              </a:rPr>
              <a:t>八国联军侵华战争</a:t>
            </a:r>
          </a:p>
        </p:txBody>
      </p:sp>
      <p:graphicFrame>
        <p:nvGraphicFramePr>
          <p:cNvPr id="13" name="表格 12"/>
          <p:cNvGraphicFramePr>
            <a:graphicFrameLocks noGrp="1"/>
          </p:cNvGraphicFramePr>
          <p:nvPr/>
        </p:nvGraphicFramePr>
        <p:xfrm>
          <a:off x="569741" y="1674055"/>
          <a:ext cx="8011551" cy="2710013"/>
        </p:xfrm>
        <a:graphic>
          <a:graphicData uri="http://schemas.openxmlformats.org/drawingml/2006/table">
            <a:tbl>
              <a:tblPr/>
              <a:tblGrid>
                <a:gridCol w="674658">
                  <a:extLst>
                    <a:ext uri="{9D8B030D-6E8A-4147-A177-3AD203B41FA5}">
                      <a16:colId xmlns:a16="http://schemas.microsoft.com/office/drawing/2014/main" val="20000"/>
                    </a:ext>
                  </a:extLst>
                </a:gridCol>
                <a:gridCol w="1170619">
                  <a:extLst>
                    <a:ext uri="{9D8B030D-6E8A-4147-A177-3AD203B41FA5}">
                      <a16:colId xmlns:a16="http://schemas.microsoft.com/office/drawing/2014/main" val="20001"/>
                    </a:ext>
                  </a:extLst>
                </a:gridCol>
                <a:gridCol w="2707745">
                  <a:extLst>
                    <a:ext uri="{9D8B030D-6E8A-4147-A177-3AD203B41FA5}">
                      <a16:colId xmlns:a16="http://schemas.microsoft.com/office/drawing/2014/main" val="20002"/>
                    </a:ext>
                  </a:extLst>
                </a:gridCol>
                <a:gridCol w="3458529">
                  <a:extLst>
                    <a:ext uri="{9D8B030D-6E8A-4147-A177-3AD203B41FA5}">
                      <a16:colId xmlns:a16="http://schemas.microsoft.com/office/drawing/2014/main" val="20003"/>
                    </a:ext>
                  </a:extLst>
                </a:gridCol>
              </a:tblGrid>
              <a:tr h="18766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3">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8766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时间</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1900</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1901</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光绪帝时</a:t>
                      </a:r>
                      <a:r>
                        <a:rPr lang="en-US" sz="1400" kern="100">
                          <a:solidFill>
                            <a:srgbClr val="000000"/>
                          </a:solidFill>
                          <a:latin typeface="+mj-lt"/>
                          <a:ea typeface="微软雅黑" panose="020B0503020204020204" pitchFamily="34" charset="-122"/>
                          <a:cs typeface="Times New Roman" panose="02020603050405020304"/>
                        </a:rPr>
                        <a:t>)</a:t>
                      </a:r>
                      <a:endParaRPr lang="zh-CN" sz="1400" kern="10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18766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结果</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1901</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清政府被迫与英、美、俄、日、法、德、意、奥等国签订了丧权辱国的《辛丑条约》</a:t>
                      </a:r>
                      <a:endParaRPr lang="zh-CN" sz="1400" kern="10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87660">
                <a:tc rowSpan="2">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《辛丑条约》</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内容</a:t>
                      </a:r>
                      <a:endParaRPr lang="zh-CN" sz="1400" kern="100" dirty="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危害</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1429853">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经济</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清政府赔款白银</a:t>
                      </a:r>
                      <a:r>
                        <a:rPr lang="en-US" sz="1400" kern="100" dirty="0">
                          <a:solidFill>
                            <a:srgbClr val="000000"/>
                          </a:solidFill>
                          <a:latin typeface="+mj-lt"/>
                          <a:ea typeface="微软雅黑" panose="020B0503020204020204" pitchFamily="34" charset="-122"/>
                          <a:cs typeface="Times New Roman" panose="02020603050405020304"/>
                        </a:rPr>
                        <a:t>4.5</a:t>
                      </a:r>
                      <a:r>
                        <a:rPr lang="zh-CN" sz="1400" kern="100" dirty="0">
                          <a:solidFill>
                            <a:srgbClr val="000000"/>
                          </a:solidFill>
                          <a:latin typeface="+mj-lt"/>
                          <a:ea typeface="微软雅黑" panose="020B0503020204020204" pitchFamily="34" charset="-122"/>
                          <a:cs typeface="Times New Roman" panose="02020603050405020304"/>
                        </a:rPr>
                        <a:t>亿两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分</a:t>
                      </a:r>
                      <a:r>
                        <a:rPr lang="en-US" sz="1400" kern="100" dirty="0">
                          <a:solidFill>
                            <a:srgbClr val="000000"/>
                          </a:solidFill>
                          <a:latin typeface="+mj-lt"/>
                          <a:ea typeface="微软雅黑" panose="020B0503020204020204" pitchFamily="34" charset="-122"/>
                          <a:cs typeface="Times New Roman" panose="02020603050405020304"/>
                        </a:rPr>
                        <a:t>39</a:t>
                      </a:r>
                      <a:r>
                        <a:rPr lang="zh-CN" sz="1400" kern="100" dirty="0">
                          <a:solidFill>
                            <a:srgbClr val="000000"/>
                          </a:solidFill>
                          <a:latin typeface="+mj-lt"/>
                          <a:ea typeface="微软雅黑" panose="020B0503020204020204" pitchFamily="34" charset="-122"/>
                          <a:cs typeface="Times New Roman" panose="02020603050405020304"/>
                        </a:rPr>
                        <a:t>年还清</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本息共计</a:t>
                      </a:r>
                      <a:r>
                        <a:rPr lang="en-US" sz="1400" kern="100" dirty="0">
                          <a:solidFill>
                            <a:srgbClr val="000000"/>
                          </a:solidFill>
                          <a:latin typeface="+mj-lt"/>
                          <a:ea typeface="微软雅黑" panose="020B0503020204020204" pitchFamily="34" charset="-122"/>
                          <a:cs typeface="Times New Roman" panose="02020603050405020304"/>
                        </a:rPr>
                        <a:t>9.8</a:t>
                      </a:r>
                      <a:r>
                        <a:rPr lang="zh-CN" sz="1400" kern="100" dirty="0">
                          <a:solidFill>
                            <a:srgbClr val="000000"/>
                          </a:solidFill>
                          <a:latin typeface="+mj-lt"/>
                          <a:ea typeface="微软雅黑" panose="020B0503020204020204" pitchFamily="34" charset="-122"/>
                          <a:cs typeface="Times New Roman" panose="02020603050405020304"/>
                        </a:rPr>
                        <a:t>亿两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以海关税、盐税等税收作担保</a:t>
                      </a:r>
                      <a:endParaRPr lang="zh-CN" sz="1400" kern="100" dirty="0">
                        <a:solidFill>
                          <a:srgbClr val="000000"/>
                        </a:solidFill>
                        <a:latin typeface="+mj-lt"/>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进一步加强了帝国主义对中国的财政和经济的控制</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加重了中国人民的负担</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33046" y="1336431"/>
          <a:ext cx="7906044" cy="2880360"/>
        </p:xfrm>
        <a:graphic>
          <a:graphicData uri="http://schemas.openxmlformats.org/drawingml/2006/table">
            <a:tbl>
              <a:tblPr/>
              <a:tblGrid>
                <a:gridCol w="665771">
                  <a:extLst>
                    <a:ext uri="{9D8B030D-6E8A-4147-A177-3AD203B41FA5}">
                      <a16:colId xmlns:a16="http://schemas.microsoft.com/office/drawing/2014/main" val="20000"/>
                    </a:ext>
                  </a:extLst>
                </a:gridCol>
                <a:gridCol w="598616">
                  <a:extLst>
                    <a:ext uri="{9D8B030D-6E8A-4147-A177-3AD203B41FA5}">
                      <a16:colId xmlns:a16="http://schemas.microsoft.com/office/drawing/2014/main" val="20001"/>
                    </a:ext>
                  </a:extLst>
                </a:gridCol>
                <a:gridCol w="3448290">
                  <a:extLst>
                    <a:ext uri="{9D8B030D-6E8A-4147-A177-3AD203B41FA5}">
                      <a16:colId xmlns:a16="http://schemas.microsoft.com/office/drawing/2014/main" val="20002"/>
                    </a:ext>
                  </a:extLst>
                </a:gridCol>
                <a:gridCol w="3193367">
                  <a:extLst>
                    <a:ext uri="{9D8B030D-6E8A-4147-A177-3AD203B41FA5}">
                      <a16:colId xmlns:a16="http://schemas.microsoft.com/office/drawing/2014/main" val="20003"/>
                    </a:ext>
                  </a:extLst>
                </a:gridCol>
              </a:tblGrid>
              <a:tr h="504324">
                <a:tc rowSpan="3">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《辛丑条约》</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政治</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清政府保证严禁人民参加各种形式的反帝活动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改总理衙门为外务部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班列六部之前</a:t>
                      </a:r>
                      <a:endParaRPr lang="zh-CN" sz="1400" kern="100" dirty="0">
                        <a:solidFill>
                          <a:srgbClr val="000000"/>
                        </a:solidFill>
                        <a:latin typeface="+mj-lt"/>
                        <a:ea typeface="方正书宋_GBK"/>
                        <a:cs typeface="Times New Roman" panose="02020603050405020304"/>
                      </a:endParaRPr>
                    </a:p>
                  </a:txBody>
                  <a:tcPr marL="10855" marR="1085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使清政府完全成为西方列强统治中国的工具</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变成了“洋人的朝廷”</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455794">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军事</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清政府拆毁大沽炮台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允许外国军队驻扎在从北京到山海关的铁路沿线要地</a:t>
                      </a:r>
                      <a:endParaRPr lang="zh-CN" sz="1400" kern="100" dirty="0">
                        <a:solidFill>
                          <a:srgbClr val="000000"/>
                        </a:solidFill>
                        <a:latin typeface="+mj-lt"/>
                        <a:ea typeface="方正书宋_GBK"/>
                        <a:cs typeface="Times New Roman" panose="02020603050405020304"/>
                      </a:endParaRPr>
                    </a:p>
                  </a:txBody>
                  <a:tcPr marL="10855" marR="1085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使侵略者可以长驱直入清王朝的中心地带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中国在军事上失去了自主权</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40666">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外交</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划定北京东交民巷为使馆界</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允许各国派兵驻守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不准中国人居住</a:t>
                      </a:r>
                      <a:endParaRPr lang="zh-CN" sz="1400" kern="100" dirty="0">
                        <a:solidFill>
                          <a:srgbClr val="000000"/>
                        </a:solidFill>
                        <a:latin typeface="+mj-lt"/>
                        <a:ea typeface="方正书宋_GBK"/>
                        <a:cs typeface="Times New Roman" panose="02020603050405020304"/>
                      </a:endParaRPr>
                    </a:p>
                  </a:txBody>
                  <a:tcPr marL="10855" marR="1085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“使馆界”</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实际上是一个“国中之国”</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成为了列强策划侵略中国的大本营。更便利了侵略者对清政府的控制</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29342">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影响</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《辛丑条约》是中国近代史上赔款数目最庞大、主权丧失最严重的不平等条约。从此</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清政府沦为帝国主义列强统治中国的工具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中国完全陷入半殖民地半封建社会的深渊</a:t>
                      </a:r>
                      <a:endParaRPr lang="zh-CN" sz="1400" kern="100" dirty="0">
                        <a:solidFill>
                          <a:srgbClr val="000000"/>
                        </a:solidFill>
                        <a:latin typeface="+mj-lt"/>
                        <a:ea typeface="方正书宋_GBK"/>
                        <a:cs typeface="Times New Roman" panose="02020603050405020304"/>
                      </a:endParaRPr>
                    </a:p>
                  </a:txBody>
                  <a:tcPr marL="10855" marR="1085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4809" y="1225343"/>
            <a:ext cx="3002745" cy="307777"/>
          </a:xfrm>
          <a:prstGeom prst="rect">
            <a:avLst/>
          </a:prstGeom>
        </p:spPr>
        <p:txBody>
          <a:bodyPr wrap="none">
            <a:spAutoFit/>
          </a:bodyPr>
          <a:lstStyle/>
          <a:p>
            <a:r>
              <a:rPr lang="en-US" sz="1400" b="1" dirty="0">
                <a:solidFill>
                  <a:srgbClr val="DE7538"/>
                </a:solidFill>
              </a:rPr>
              <a:t>5.</a:t>
            </a:r>
            <a:r>
              <a:rPr lang="zh-CN" altLang="en-US" sz="1400" b="1" dirty="0">
                <a:solidFill>
                  <a:srgbClr val="DE7538"/>
                </a:solidFill>
              </a:rPr>
              <a:t>日本侵华战争</a:t>
            </a:r>
            <a:r>
              <a:rPr lang="en-US" sz="1400" b="1" dirty="0">
                <a:solidFill>
                  <a:srgbClr val="DE7538"/>
                </a:solidFill>
              </a:rPr>
              <a:t>(1931</a:t>
            </a:r>
            <a:r>
              <a:rPr lang="zh-CN" altLang="en-US" sz="1400" b="1" dirty="0">
                <a:solidFill>
                  <a:srgbClr val="DE7538"/>
                </a:solidFill>
              </a:rPr>
              <a:t>年</a:t>
            </a:r>
            <a:r>
              <a:rPr lang="en-US" altLang="zh-CN" sz="1400" b="1" dirty="0">
                <a:solidFill>
                  <a:srgbClr val="DE7538"/>
                </a:solidFill>
              </a:rPr>
              <a:t>—</a:t>
            </a:r>
            <a:r>
              <a:rPr lang="en-US" sz="1400" b="1" dirty="0">
                <a:solidFill>
                  <a:srgbClr val="DE7538"/>
                </a:solidFill>
              </a:rPr>
              <a:t>1945</a:t>
            </a:r>
            <a:r>
              <a:rPr lang="zh-CN" altLang="en-US" sz="1400" b="1" dirty="0">
                <a:solidFill>
                  <a:srgbClr val="DE7538"/>
                </a:solidFill>
              </a:rPr>
              <a:t>年</a:t>
            </a:r>
            <a:r>
              <a:rPr lang="en-US" sz="1400" b="1" dirty="0">
                <a:solidFill>
                  <a:srgbClr val="DE7538"/>
                </a:solidFill>
              </a:rPr>
              <a:t>)</a:t>
            </a:r>
            <a:endParaRPr lang="zh-CN" altLang="en-US" sz="1400" b="1" dirty="0">
              <a:solidFill>
                <a:srgbClr val="DE7538"/>
              </a:solidFill>
            </a:endParaRPr>
          </a:p>
        </p:txBody>
      </p:sp>
      <p:graphicFrame>
        <p:nvGraphicFramePr>
          <p:cNvPr id="10" name="表格 9"/>
          <p:cNvGraphicFramePr>
            <a:graphicFrameLocks noGrp="1"/>
          </p:cNvGraphicFramePr>
          <p:nvPr/>
        </p:nvGraphicFramePr>
        <p:xfrm>
          <a:off x="576776" y="1581737"/>
          <a:ext cx="8088922" cy="2240280"/>
        </p:xfrm>
        <a:graphic>
          <a:graphicData uri="http://schemas.openxmlformats.org/drawingml/2006/table">
            <a:tbl>
              <a:tblPr/>
              <a:tblGrid>
                <a:gridCol w="1744530">
                  <a:extLst>
                    <a:ext uri="{9D8B030D-6E8A-4147-A177-3AD203B41FA5}">
                      <a16:colId xmlns:a16="http://schemas.microsoft.com/office/drawing/2014/main" val="20000"/>
                    </a:ext>
                  </a:extLst>
                </a:gridCol>
                <a:gridCol w="6344392">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局部侵华战争</a:t>
                      </a:r>
                      <a:endParaRPr lang="zh-CN" sz="1050" kern="100" dirty="0">
                        <a:solidFill>
                          <a:srgbClr val="000000"/>
                        </a:solidFill>
                        <a:latin typeface="+mj-lt"/>
                        <a:ea typeface="方正书宋_GBK"/>
                        <a:cs typeface="Times New Roman" panose="02020603050405020304"/>
                      </a:endParaRPr>
                    </a:p>
                    <a:p>
                      <a:pPr algn="ctr">
                        <a:lnSpc>
                          <a:spcPct val="150000"/>
                        </a:lnSpc>
                        <a:spcAft>
                          <a:spcPts val="0"/>
                        </a:spcAft>
                      </a:pPr>
                      <a:r>
                        <a:rPr lang="en-US" sz="1400" kern="100" dirty="0">
                          <a:solidFill>
                            <a:srgbClr val="000000"/>
                          </a:solidFill>
                          <a:latin typeface="+mj-lt"/>
                          <a:ea typeface="方正书宋_GBK"/>
                          <a:cs typeface="Times New Roman" panose="02020603050405020304"/>
                        </a:rPr>
                        <a:t>(1931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(1)1931</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9</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18</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日本发动九一八事变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成为中国人民抗日战争的起点</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揭开了世界反法西斯战争的序幕</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日军相继占领东北三省</a:t>
                      </a:r>
                      <a:r>
                        <a:rPr lang="en-US" sz="1400" kern="100" dirty="0">
                          <a:solidFill>
                            <a:srgbClr val="000000"/>
                          </a:solidFill>
                          <a:latin typeface="+mj-lt"/>
                          <a:ea typeface="微软雅黑" panose="020B0503020204020204" pitchFamily="34" charset="-122"/>
                          <a:cs typeface="Times New Roman" panose="02020603050405020304"/>
                        </a:rPr>
                        <a:t>,1932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日本扶植清朝末代皇帝溥仪</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在长春建立伪满洲国</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全面侵华战争</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en-US" sz="1400" kern="100">
                          <a:solidFill>
                            <a:srgbClr val="000000"/>
                          </a:solidFill>
                          <a:latin typeface="+mj-lt"/>
                          <a:ea typeface="方正书宋_GBK"/>
                          <a:cs typeface="Times New Roman" panose="02020603050405020304"/>
                        </a:rPr>
                        <a:t>(1937</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1945</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日本发动卢沟桥事变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开始全面侵华战争</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中国全民族抗战开始</a:t>
                      </a:r>
                      <a:endParaRPr lang="zh-CN" sz="105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13</a:t>
                      </a:r>
                      <a:r>
                        <a:rPr lang="zh-CN" sz="1400" kern="100" dirty="0">
                          <a:solidFill>
                            <a:srgbClr val="000000"/>
                          </a:solidFill>
                          <a:latin typeface="+mj-lt"/>
                          <a:ea typeface="微软雅黑" panose="020B0503020204020204" pitchFamily="34" charset="-122"/>
                          <a:cs typeface="Times New Roman" panose="02020603050405020304"/>
                        </a:rPr>
                        <a:t>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日军攻陷南京</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之后对南京人民进行了血腥大屠杀</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269201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中国人民的抗争</a:t>
            </a:r>
          </a:p>
        </p:txBody>
      </p:sp>
      <p:graphicFrame>
        <p:nvGraphicFramePr>
          <p:cNvPr id="10" name="表格 9"/>
          <p:cNvGraphicFramePr>
            <a:graphicFrameLocks noGrp="1"/>
          </p:cNvGraphicFramePr>
          <p:nvPr/>
        </p:nvGraphicFramePr>
        <p:xfrm>
          <a:off x="590844" y="1709238"/>
          <a:ext cx="7976382" cy="2560320"/>
        </p:xfrm>
        <a:graphic>
          <a:graphicData uri="http://schemas.openxmlformats.org/drawingml/2006/table">
            <a:tbl>
              <a:tblPr/>
              <a:tblGrid>
                <a:gridCol w="966834">
                  <a:extLst>
                    <a:ext uri="{9D8B030D-6E8A-4147-A177-3AD203B41FA5}">
                      <a16:colId xmlns:a16="http://schemas.microsoft.com/office/drawing/2014/main" val="20000"/>
                    </a:ext>
                  </a:extLst>
                </a:gridCol>
                <a:gridCol w="966834">
                  <a:extLst>
                    <a:ext uri="{9D8B030D-6E8A-4147-A177-3AD203B41FA5}">
                      <a16:colId xmlns:a16="http://schemas.microsoft.com/office/drawing/2014/main" val="20001"/>
                    </a:ext>
                  </a:extLst>
                </a:gridCol>
                <a:gridCol w="6042714">
                  <a:extLst>
                    <a:ext uri="{9D8B030D-6E8A-4147-A177-3AD203B41FA5}">
                      <a16:colId xmlns:a16="http://schemas.microsoft.com/office/drawing/2014/main" val="20002"/>
                    </a:ext>
                  </a:extLst>
                </a:gridCol>
              </a:tblGrid>
              <a:tr h="312237">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主题</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624474">
                <a:tc rowSpan="3">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爱国官兵的</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反侵略斗争</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虎门销烟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虎门销烟是中国人民禁烟斗争的伟大胜利</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显示了中华民族反对外来侵略的坚强意志</a:t>
                      </a:r>
                      <a:endParaRPr lang="zh-CN" sz="1050" kern="10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2447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鸦片</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战争时期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虎门之战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关天培等战死</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吴淞之战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陈化成力竭牺牲</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936711">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甲午中日</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战争时期</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lt"/>
                          <a:ea typeface="方正书宋_GBK"/>
                          <a:cs typeface="Times New Roman" panose="02020603050405020304"/>
                        </a:rPr>
                        <a:t>(1)</a:t>
                      </a:r>
                      <a:r>
                        <a:rPr lang="zh-CN" sz="1400" kern="100" dirty="0">
                          <a:solidFill>
                            <a:srgbClr val="000000"/>
                          </a:solidFill>
                          <a:latin typeface="+mn-lt"/>
                          <a:ea typeface="微软雅黑" panose="020B0503020204020204" pitchFamily="34" charset="-122"/>
                          <a:cs typeface="Times New Roman" panose="02020603050405020304"/>
                        </a:rPr>
                        <a:t>平壤战役</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清军将领左宝贵中炮牺牲</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(2)</a:t>
                      </a:r>
                      <a:r>
                        <a:rPr lang="zh-CN" sz="1400" kern="100" dirty="0">
                          <a:solidFill>
                            <a:srgbClr val="000000"/>
                          </a:solidFill>
                          <a:latin typeface="+mn-lt"/>
                          <a:ea typeface="微软雅黑" panose="020B0503020204020204" pitchFamily="34" charset="-122"/>
                          <a:cs typeface="Times New Roman" panose="02020603050405020304"/>
                        </a:rPr>
                        <a:t>黄海海战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黄海大战中</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致远舰管带邓世昌等壮烈殉国</a:t>
                      </a:r>
                      <a:endParaRPr lang="zh-CN" sz="1050" kern="100" dirty="0">
                        <a:solidFill>
                          <a:srgbClr val="000000"/>
                        </a:solidFill>
                        <a:latin typeface="+mn-lt"/>
                        <a:ea typeface="方正书宋_GBK"/>
                        <a:cs typeface="Times New Roman" panose="02020603050405020304"/>
                      </a:endParaRPr>
                    </a:p>
                    <a:p>
                      <a:pPr>
                        <a:lnSpc>
                          <a:spcPct val="150000"/>
                        </a:lnSpc>
                        <a:spcAft>
                          <a:spcPts val="0"/>
                        </a:spcAft>
                      </a:pPr>
                      <a:r>
                        <a:rPr lang="en-US" sz="1400" kern="100" dirty="0">
                          <a:solidFill>
                            <a:srgbClr val="000000"/>
                          </a:solidFill>
                          <a:latin typeface="+mn-lt"/>
                          <a:ea typeface="方正书宋_GBK"/>
                          <a:cs typeface="Times New Roman" panose="02020603050405020304"/>
                        </a:rPr>
                        <a:t>(3)</a:t>
                      </a:r>
                      <a:r>
                        <a:rPr lang="zh-CN" sz="1400" kern="100" dirty="0">
                          <a:solidFill>
                            <a:srgbClr val="000000"/>
                          </a:solidFill>
                          <a:latin typeface="+mn-lt"/>
                          <a:ea typeface="微软雅黑" panose="020B0503020204020204" pitchFamily="34" charset="-122"/>
                          <a:cs typeface="Times New Roman" panose="02020603050405020304"/>
                        </a:rPr>
                        <a:t>旅顺战役</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徐邦道孤军迎敌</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终因寡不敌众而战败</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26014" y="1295107"/>
          <a:ext cx="7941211" cy="2240280"/>
        </p:xfrm>
        <a:graphic>
          <a:graphicData uri="http://schemas.openxmlformats.org/drawingml/2006/table">
            <a:tbl>
              <a:tblPr/>
              <a:tblGrid>
                <a:gridCol w="962570">
                  <a:extLst>
                    <a:ext uri="{9D8B030D-6E8A-4147-A177-3AD203B41FA5}">
                      <a16:colId xmlns:a16="http://schemas.microsoft.com/office/drawing/2014/main" val="20000"/>
                    </a:ext>
                  </a:extLst>
                </a:gridCol>
                <a:gridCol w="678018">
                  <a:extLst>
                    <a:ext uri="{9D8B030D-6E8A-4147-A177-3AD203B41FA5}">
                      <a16:colId xmlns:a16="http://schemas.microsoft.com/office/drawing/2014/main" val="20001"/>
                    </a:ext>
                  </a:extLst>
                </a:gridCol>
                <a:gridCol w="6300623">
                  <a:extLst>
                    <a:ext uri="{9D8B030D-6E8A-4147-A177-3AD203B41FA5}">
                      <a16:colId xmlns:a16="http://schemas.microsoft.com/office/drawing/2014/main" val="20002"/>
                    </a:ext>
                  </a:extLst>
                </a:gridCol>
              </a:tblGrid>
              <a:tr h="223520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爱国官兵的</a:t>
                      </a:r>
                      <a:endParaRPr lang="zh-CN" sz="1400" kern="100" dirty="0">
                        <a:solidFill>
                          <a:srgbClr val="000000"/>
                        </a:solidFill>
                        <a:latin typeface="+mj-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反侵略斗争</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抗日战争时期</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九一八事变后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抗日义勇军与游击队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与日军战斗</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七七事变后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在保卫北平的战斗中赵登禹、佟麟阁将军壮烈殉国</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a:t>
                      </a:r>
                      <a:r>
                        <a:rPr lang="en-US" sz="1400" kern="100" dirty="0">
                          <a:solidFill>
                            <a:srgbClr val="000000"/>
                          </a:solidFill>
                          <a:latin typeface="+mj-lt"/>
                          <a:ea typeface="微软雅黑" panose="020B0503020204020204" pitchFamily="34" charset="-122"/>
                          <a:cs typeface="Times New Roman" panose="02020603050405020304"/>
                        </a:rPr>
                        <a:t>11</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国民党组织淞沪会战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最终上海失陷。淞沪会战毙伤日军</a:t>
                      </a:r>
                      <a:r>
                        <a:rPr lang="en-US" sz="1400" kern="100" dirty="0">
                          <a:solidFill>
                            <a:srgbClr val="000000"/>
                          </a:solidFill>
                          <a:latin typeface="+mj-lt"/>
                          <a:ea typeface="微软雅黑" panose="020B0503020204020204" pitchFamily="34" charset="-122"/>
                          <a:cs typeface="Times New Roman" panose="02020603050405020304"/>
                        </a:rPr>
                        <a:t>4</a:t>
                      </a:r>
                      <a:r>
                        <a:rPr lang="zh-CN" sz="1400" kern="100" dirty="0">
                          <a:solidFill>
                            <a:srgbClr val="000000"/>
                          </a:solidFill>
                          <a:latin typeface="+mj-lt"/>
                          <a:ea typeface="微软雅黑" panose="020B0503020204020204" pitchFamily="34" charset="-122"/>
                          <a:cs typeface="Times New Roman" panose="02020603050405020304"/>
                        </a:rPr>
                        <a:t>万多人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打破了日本</a:t>
                      </a:r>
                      <a:r>
                        <a:rPr lang="en-US" sz="1400" kern="100" dirty="0">
                          <a:solidFill>
                            <a:srgbClr val="000000"/>
                          </a:solidFill>
                          <a:latin typeface="+mj-lt"/>
                          <a:ea typeface="微软雅黑" panose="020B0503020204020204" pitchFamily="34" charset="-122"/>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个月灭亡中国的迷梦</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激发了全国人民的斗志</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a:t>
                      </a:r>
                      <a:r>
                        <a:rPr lang="zh-CN" sz="1400" kern="100" dirty="0">
                          <a:solidFill>
                            <a:srgbClr val="000000"/>
                          </a:solidFill>
                          <a:latin typeface="+mj-lt"/>
                          <a:ea typeface="微软雅黑" panose="020B0503020204020204" pitchFamily="34" charset="-122"/>
                          <a:cs typeface="Times New Roman" panose="02020603050405020304"/>
                        </a:rPr>
                        <a:t>正面战场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台儿庄战役、武汉会战、第三次长沙会战</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敌后战场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平型关大捷、敌后游击战、百团大战</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(6)</a:t>
                      </a:r>
                      <a:r>
                        <a:rPr lang="zh-CN" sz="1400" kern="100" dirty="0">
                          <a:solidFill>
                            <a:srgbClr val="000000"/>
                          </a:solidFill>
                          <a:latin typeface="+mj-lt"/>
                          <a:ea typeface="微软雅黑" panose="020B0503020204020204" pitchFamily="34" charset="-122"/>
                          <a:cs typeface="Times New Roman" panose="02020603050405020304"/>
                        </a:rPr>
                        <a:t>枣宜会战中张自忠上将壮烈殉国</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八路军副参谋长左权将军血洒疆场</a:t>
                      </a:r>
                      <a:endParaRPr lang="zh-CN" sz="1400" kern="100" dirty="0">
                        <a:solidFill>
                          <a:srgbClr val="000000"/>
                        </a:solidFill>
                        <a:latin typeface="+mj-lt"/>
                        <a:ea typeface="方正书宋_GBK"/>
                        <a:cs typeface="Times New Roman" panose="02020603050405020304"/>
                      </a:endParaRPr>
                    </a:p>
                  </a:txBody>
                  <a:tcPr marL="42333" marR="42333"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33048" y="1284554"/>
          <a:ext cx="7906040" cy="3200400"/>
        </p:xfrm>
        <a:graphic>
          <a:graphicData uri="http://schemas.openxmlformats.org/drawingml/2006/table">
            <a:tbl>
              <a:tblPr/>
              <a:tblGrid>
                <a:gridCol w="613968">
                  <a:extLst>
                    <a:ext uri="{9D8B030D-6E8A-4147-A177-3AD203B41FA5}">
                      <a16:colId xmlns:a16="http://schemas.microsoft.com/office/drawing/2014/main" val="20000"/>
                    </a:ext>
                  </a:extLst>
                </a:gridCol>
                <a:gridCol w="701359">
                  <a:extLst>
                    <a:ext uri="{9D8B030D-6E8A-4147-A177-3AD203B41FA5}">
                      <a16:colId xmlns:a16="http://schemas.microsoft.com/office/drawing/2014/main" val="20001"/>
                    </a:ext>
                  </a:extLst>
                </a:gridCol>
                <a:gridCol w="6590713">
                  <a:extLst>
                    <a:ext uri="{9D8B030D-6E8A-4147-A177-3AD203B41FA5}">
                      <a16:colId xmlns:a16="http://schemas.microsoft.com/office/drawing/2014/main" val="20002"/>
                    </a:ext>
                  </a:extLst>
                </a:gridCol>
              </a:tblGrid>
              <a:tr h="348659">
                <a:tc rowSpan="2">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农民阶级的反侵略斗争</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太平天国运动</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太平天国运动沉重打击了清朝的统治和外国资本主义侵略势力</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谱写了中国近代史上壮烈的一章</a:t>
                      </a:r>
                      <a:endParaRPr lang="zh-CN" sz="1400" kern="100">
                        <a:solidFill>
                          <a:srgbClr val="000000"/>
                        </a:solidFill>
                        <a:latin typeface="+mj-lt"/>
                        <a:ea typeface="方正书宋_GBK"/>
                        <a:cs typeface="Times New Roman" panose="02020603050405020304"/>
                      </a:endParaRPr>
                    </a:p>
                  </a:txBody>
                  <a:tcPr marL="36319" marR="3631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697318">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义和团运动</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1900</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义和团和清军在廊坊、杨村等地阻击八国联军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义和团在北京围攻西什库教堂和东交民巷使馆区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在天津老龙头火车站与八国联军展开激战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并炮轰紫竹林租界。在中外反动势力的镇压下义和团运动失败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但它沉重打击了帝国主义瓜分中国的野心</a:t>
                      </a:r>
                      <a:endParaRPr lang="zh-CN" sz="1400" kern="100" dirty="0">
                        <a:solidFill>
                          <a:srgbClr val="000000"/>
                        </a:solidFill>
                        <a:latin typeface="+mj-lt"/>
                        <a:ea typeface="方正书宋_GBK"/>
                        <a:cs typeface="Times New Roman" panose="02020603050405020304"/>
                      </a:endParaRPr>
                    </a:p>
                  </a:txBody>
                  <a:tcPr marL="36319" marR="3631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97318">
                <a:tc rowSpan="2">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学生的抗争</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五四运动</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前期主力是学生</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中心在北京</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后期主力是工人</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中心转移到上海。在全国人民反帝爱国运动的推动下</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五四运动取得了初步胜利</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中国代表团拒绝在《凡尔赛条约》上签字。五四运动是中国新民主主义革命的开端</a:t>
                      </a:r>
                      <a:endParaRPr lang="zh-CN" sz="1400" kern="100">
                        <a:solidFill>
                          <a:srgbClr val="000000"/>
                        </a:solidFill>
                        <a:latin typeface="+mj-lt"/>
                        <a:ea typeface="方正书宋_GBK"/>
                        <a:cs typeface="Times New Roman" panose="02020603050405020304"/>
                      </a:endParaRPr>
                    </a:p>
                  </a:txBody>
                  <a:tcPr marL="36319" marR="3631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48659">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一二·九</a:t>
                      </a:r>
                      <a:endParaRPr lang="zh-CN" sz="14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运动</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揭露了日本侵略者企图吞并华北的阴谋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打击了国民政府对日妥协的政策</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促进了全国抗日救亡运动新高潮的到来</a:t>
                      </a:r>
                      <a:endParaRPr lang="zh-CN" sz="1400" kern="100" dirty="0">
                        <a:solidFill>
                          <a:srgbClr val="000000"/>
                        </a:solidFill>
                        <a:latin typeface="+mj-lt"/>
                        <a:ea typeface="方正书宋_GBK"/>
                        <a:cs typeface="Times New Roman" panose="02020603050405020304"/>
                      </a:endParaRPr>
                    </a:p>
                  </a:txBody>
                  <a:tcPr marL="36319" marR="3631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993918"/>
            <a:ext cx="8210550" cy="3578078"/>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56590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947522"/>
            <a:ext cx="8047054" cy="3627522"/>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拓展一　近代中国是如何一步步沦为半殖民地半封建社会的</a:t>
            </a:r>
            <a:r>
              <a:rPr lang="en-US" sz="1400" b="1" dirty="0">
                <a:solidFill>
                  <a:srgbClr val="DE7538"/>
                </a:solidFill>
              </a:rPr>
              <a:t>?</a:t>
            </a:r>
            <a:endParaRPr lang="zh-CN" altLang="en-US" sz="1400" b="1" dirty="0">
              <a:solidFill>
                <a:srgbClr val="DE7538"/>
              </a:solidFill>
            </a:endParaRPr>
          </a:p>
          <a:p>
            <a:pPr>
              <a:lnSpc>
                <a:spcPct val="150000"/>
              </a:lnSpc>
            </a:pPr>
            <a:r>
              <a:rPr lang="en-US" sz="1400" dirty="0"/>
              <a:t>(1)1840</a:t>
            </a:r>
            <a:r>
              <a:rPr lang="zh-CN" altLang="en-US" sz="1400" dirty="0"/>
              <a:t>年</a:t>
            </a:r>
            <a:r>
              <a:rPr lang="en-US" altLang="zh-CN" sz="1400" dirty="0"/>
              <a:t>—</a:t>
            </a:r>
            <a:r>
              <a:rPr lang="en-US" sz="1400" dirty="0"/>
              <a:t>1842</a:t>
            </a:r>
            <a:r>
              <a:rPr lang="zh-CN" altLang="en-US" sz="1400" dirty="0"/>
              <a:t>年</a:t>
            </a:r>
            <a:r>
              <a:rPr lang="en-US" sz="1400" dirty="0"/>
              <a:t>,</a:t>
            </a:r>
            <a:r>
              <a:rPr lang="zh-CN" altLang="en-US" sz="1400" dirty="0"/>
              <a:t>英国发动了侵略中国的鸦片战争</a:t>
            </a:r>
            <a:r>
              <a:rPr lang="en-US" sz="1400" dirty="0"/>
              <a:t>,</a:t>
            </a:r>
            <a:r>
              <a:rPr lang="zh-CN" altLang="en-US" sz="1400" dirty="0"/>
              <a:t>签订了</a:t>
            </a:r>
            <a:r>
              <a:rPr lang="en-US" altLang="zh-CN" sz="1400" dirty="0"/>
              <a:t>《</a:t>
            </a:r>
            <a:r>
              <a:rPr lang="zh-CN" altLang="en-US" sz="1400" dirty="0"/>
              <a:t>南京条约</a:t>
            </a:r>
            <a:r>
              <a:rPr lang="en-US" altLang="zh-CN" sz="1400" dirty="0"/>
              <a:t>》</a:t>
            </a:r>
            <a:r>
              <a:rPr lang="zh-CN" altLang="en-US" sz="1400" dirty="0"/>
              <a:t>等一系列不平等条约</a:t>
            </a:r>
            <a:r>
              <a:rPr lang="en-US" sz="1400" dirty="0"/>
              <a:t>,</a:t>
            </a:r>
            <a:r>
              <a:rPr lang="zh-CN" altLang="en-US" sz="1400" dirty="0"/>
              <a:t>中国开始沦为半殖民地半封建社会。</a:t>
            </a:r>
          </a:p>
          <a:p>
            <a:pPr>
              <a:lnSpc>
                <a:spcPct val="150000"/>
              </a:lnSpc>
            </a:pPr>
            <a:r>
              <a:rPr lang="en-US" sz="1400" dirty="0"/>
              <a:t>(2)1856</a:t>
            </a:r>
            <a:r>
              <a:rPr lang="zh-CN" altLang="en-US" sz="1400" dirty="0"/>
              <a:t>年</a:t>
            </a:r>
            <a:r>
              <a:rPr lang="en-US" altLang="zh-CN" sz="1400" dirty="0"/>
              <a:t>—</a:t>
            </a:r>
            <a:r>
              <a:rPr lang="en-US" sz="1400" dirty="0"/>
              <a:t>1860</a:t>
            </a:r>
            <a:r>
              <a:rPr lang="zh-CN" altLang="en-US" sz="1400" dirty="0"/>
              <a:t>年</a:t>
            </a:r>
            <a:r>
              <a:rPr lang="en-US" sz="1400" dirty="0"/>
              <a:t>,</a:t>
            </a:r>
            <a:r>
              <a:rPr lang="zh-CN" altLang="en-US" sz="1400" dirty="0"/>
              <a:t>英法发动了侵略中国的第二次鸦片战争</a:t>
            </a:r>
            <a:r>
              <a:rPr lang="en-US" sz="1400" dirty="0"/>
              <a:t>,</a:t>
            </a:r>
            <a:r>
              <a:rPr lang="zh-CN" altLang="en-US" sz="1400" dirty="0"/>
              <a:t>签订了</a:t>
            </a:r>
            <a:r>
              <a:rPr lang="en-US" altLang="zh-CN" sz="1400" dirty="0"/>
              <a:t>《</a:t>
            </a:r>
            <a:r>
              <a:rPr lang="zh-CN" altLang="en-US" sz="1400" dirty="0"/>
              <a:t>天津条约</a:t>
            </a:r>
            <a:r>
              <a:rPr lang="en-US" altLang="zh-CN" sz="1400" dirty="0"/>
              <a:t>》</a:t>
            </a:r>
            <a:r>
              <a:rPr lang="zh-CN" altLang="en-US" sz="1400" dirty="0"/>
              <a:t>等一系列不平等条约</a:t>
            </a:r>
            <a:r>
              <a:rPr lang="en-US" sz="1400" dirty="0"/>
              <a:t>,</a:t>
            </a:r>
            <a:r>
              <a:rPr lang="zh-CN" altLang="en-US" sz="1400" dirty="0"/>
              <a:t>中国的半殖民地化程度进一步加深。</a:t>
            </a:r>
          </a:p>
          <a:p>
            <a:pPr>
              <a:lnSpc>
                <a:spcPct val="150000"/>
              </a:lnSpc>
            </a:pPr>
            <a:r>
              <a:rPr lang="en-US" sz="1400" dirty="0"/>
              <a:t>(3)1894</a:t>
            </a:r>
            <a:r>
              <a:rPr lang="zh-CN" altLang="en-US" sz="1400" dirty="0"/>
              <a:t>年</a:t>
            </a:r>
            <a:r>
              <a:rPr lang="en-US" altLang="zh-CN" sz="1400" dirty="0"/>
              <a:t>—</a:t>
            </a:r>
            <a:r>
              <a:rPr lang="en-US" sz="1400" dirty="0"/>
              <a:t>1895</a:t>
            </a:r>
            <a:r>
              <a:rPr lang="zh-CN" altLang="en-US" sz="1400" dirty="0"/>
              <a:t>年</a:t>
            </a:r>
            <a:r>
              <a:rPr lang="en-US" sz="1400" dirty="0"/>
              <a:t>,</a:t>
            </a:r>
            <a:r>
              <a:rPr lang="zh-CN" altLang="en-US" sz="1400" dirty="0"/>
              <a:t>日本发动了侵略中国的甲午中日战争</a:t>
            </a:r>
            <a:r>
              <a:rPr lang="en-US" sz="1400" dirty="0"/>
              <a:t>,</a:t>
            </a:r>
            <a:r>
              <a:rPr lang="zh-CN" altLang="en-US" sz="1400" dirty="0"/>
              <a:t>签订了</a:t>
            </a:r>
            <a:r>
              <a:rPr lang="en-US" altLang="zh-CN" sz="1400" dirty="0"/>
              <a:t>《</a:t>
            </a:r>
            <a:r>
              <a:rPr lang="zh-CN" altLang="en-US" sz="1400" dirty="0"/>
              <a:t>马关条约</a:t>
            </a:r>
            <a:r>
              <a:rPr lang="en-US" altLang="zh-CN" sz="1400" dirty="0"/>
              <a:t>》</a:t>
            </a:r>
            <a:r>
              <a:rPr lang="en-US" sz="1400" dirty="0"/>
              <a:t>,</a:t>
            </a:r>
            <a:r>
              <a:rPr lang="zh-CN" altLang="en-US" sz="1400" dirty="0"/>
              <a:t>大大加深了中国的半殖民地化程度。</a:t>
            </a:r>
          </a:p>
          <a:p>
            <a:pPr>
              <a:lnSpc>
                <a:spcPct val="150000"/>
              </a:lnSpc>
            </a:pPr>
            <a:r>
              <a:rPr lang="en-US" sz="1400" dirty="0"/>
              <a:t>(4)1900</a:t>
            </a:r>
            <a:r>
              <a:rPr lang="zh-CN" altLang="en-US" sz="1400" dirty="0"/>
              <a:t>年</a:t>
            </a:r>
            <a:r>
              <a:rPr lang="en-US" altLang="zh-CN" sz="1400" dirty="0"/>
              <a:t>—</a:t>
            </a:r>
            <a:r>
              <a:rPr lang="en-US" sz="1400" dirty="0"/>
              <a:t>1901</a:t>
            </a:r>
            <a:r>
              <a:rPr lang="zh-CN" altLang="en-US" sz="1400" dirty="0"/>
              <a:t>年</a:t>
            </a:r>
            <a:r>
              <a:rPr lang="en-US" sz="1400" dirty="0"/>
              <a:t>,</a:t>
            </a:r>
            <a:r>
              <a:rPr lang="zh-CN" altLang="en-US" sz="1400" dirty="0"/>
              <a:t>八国联军侵华</a:t>
            </a:r>
            <a:r>
              <a:rPr lang="en-US" sz="1400" dirty="0"/>
              <a:t>,</a:t>
            </a:r>
            <a:r>
              <a:rPr lang="zh-CN" altLang="en-US" sz="1400" dirty="0"/>
              <a:t>签订了</a:t>
            </a:r>
            <a:r>
              <a:rPr lang="en-US" altLang="zh-CN" sz="1400" dirty="0"/>
              <a:t>《</a:t>
            </a:r>
            <a:r>
              <a:rPr lang="zh-CN" altLang="en-US" sz="1400" dirty="0"/>
              <a:t>辛丑条约</a:t>
            </a:r>
            <a:r>
              <a:rPr lang="en-US" altLang="zh-CN" sz="1400" dirty="0"/>
              <a:t>》</a:t>
            </a:r>
            <a:r>
              <a:rPr lang="en-US" sz="1400" dirty="0"/>
              <a:t>,</a:t>
            </a:r>
            <a:r>
              <a:rPr lang="zh-CN" altLang="en-US" sz="1400" dirty="0"/>
              <a:t>中国完全陷入半殖民地半封建社会的深渊。</a:t>
            </a:r>
            <a:endParaRPr lang="en-US" altLang="zh-CN" sz="1400" dirty="0"/>
          </a:p>
          <a:p>
            <a:pPr>
              <a:lnSpc>
                <a:spcPct val="150000"/>
              </a:lnSpc>
            </a:pPr>
            <a:r>
              <a:rPr lang="zh-CN" altLang="en-US" sz="1400" b="1" dirty="0">
                <a:solidFill>
                  <a:srgbClr val="DE7538"/>
                </a:solidFill>
              </a:rPr>
              <a:t>拓展二　近代中国落伍、被动挨打的主要原因</a:t>
            </a:r>
          </a:p>
          <a:p>
            <a:pPr>
              <a:lnSpc>
                <a:spcPct val="150000"/>
              </a:lnSpc>
            </a:pPr>
            <a:r>
              <a:rPr lang="en-US" sz="1400" dirty="0"/>
              <a:t>(1)</a:t>
            </a:r>
            <a:r>
              <a:rPr lang="zh-CN" altLang="en-US" sz="1400" dirty="0"/>
              <a:t>内因</a:t>
            </a:r>
            <a:r>
              <a:rPr lang="en-US" sz="1400" dirty="0"/>
              <a:t>:</a:t>
            </a:r>
            <a:r>
              <a:rPr lang="zh-CN" altLang="en-US" sz="1400" dirty="0"/>
              <a:t>没落的封建制度</a:t>
            </a:r>
            <a:r>
              <a:rPr lang="en-US" sz="1400" dirty="0"/>
              <a:t>(</a:t>
            </a:r>
            <a:r>
              <a:rPr lang="zh-CN" altLang="en-US" sz="1400" dirty="0"/>
              <a:t>如清政府的政治腐败等</a:t>
            </a:r>
            <a:r>
              <a:rPr lang="en-US" sz="1400" dirty="0"/>
              <a:t>)</a:t>
            </a:r>
            <a:r>
              <a:rPr lang="zh-CN" altLang="en-US" sz="1400" dirty="0"/>
              <a:t>、文化专制政策、闭关锁国政策和综合国力的衰落。</a:t>
            </a:r>
          </a:p>
          <a:p>
            <a:pPr>
              <a:lnSpc>
                <a:spcPct val="150000"/>
              </a:lnSpc>
            </a:pPr>
            <a:r>
              <a:rPr lang="en-US" sz="1400" dirty="0"/>
              <a:t>(2)</a:t>
            </a:r>
            <a:r>
              <a:rPr lang="zh-CN" altLang="en-US" sz="1400" dirty="0"/>
              <a:t>外因</a:t>
            </a:r>
            <a:r>
              <a:rPr lang="en-US" sz="1400" dirty="0"/>
              <a:t>:</a:t>
            </a:r>
            <a:r>
              <a:rPr lang="zh-CN" altLang="en-US" sz="1400" dirty="0"/>
              <a:t>世界近代资本主义的发展和列强的侵略。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up)">
                                      <p:cBhvr>
                                        <p:cTn id="20" dur="500"/>
                                        <p:tgtEl>
                                          <p:spTgt spid="9">
                                            <p:txEl>
                                              <p:pRg st="1" end="1"/>
                                            </p:txEl>
                                          </p:spTgt>
                                        </p:tgtEl>
                                      </p:cBhvr>
                                    </p:animEffect>
                                  </p:childTnLst>
                                </p:cTn>
                              </p:par>
                              <p:par>
                                <p:cTn id="21" presetID="22" presetClass="entr" presetSubtype="1" fill="hold"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wipe(up)">
                                      <p:cBhvr>
                                        <p:cTn id="23" dur="500"/>
                                        <p:tgtEl>
                                          <p:spTgt spid="9">
                                            <p:txEl>
                                              <p:pRg st="2" end="2"/>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wipe(up)">
                                      <p:cBhvr>
                                        <p:cTn id="26" dur="500"/>
                                        <p:tgtEl>
                                          <p:spTgt spid="9">
                                            <p:txEl>
                                              <p:pRg st="3" end="3"/>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wipe(up)">
                                      <p:cBhvr>
                                        <p:cTn id="29" dur="500"/>
                                        <p:tgtEl>
                                          <p:spTgt spid="9">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9">
                                            <p:txEl>
                                              <p:pRg st="5" end="5"/>
                                            </p:txEl>
                                          </p:spTgt>
                                        </p:tgtEl>
                                        <p:attrNameLst>
                                          <p:attrName>style.visibility</p:attrName>
                                        </p:attrNameLst>
                                      </p:cBhvr>
                                      <p:to>
                                        <p:strVal val="visible"/>
                                      </p:to>
                                    </p:set>
                                    <p:animEffect transition="in" filter="wipe(up)">
                                      <p:cBhvr>
                                        <p:cTn id="34" dur="500"/>
                                        <p:tgtEl>
                                          <p:spTgt spid="9">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9">
                                            <p:txEl>
                                              <p:pRg st="6" end="6"/>
                                            </p:txEl>
                                          </p:spTgt>
                                        </p:tgtEl>
                                        <p:attrNameLst>
                                          <p:attrName>style.visibility</p:attrName>
                                        </p:attrNameLst>
                                      </p:cBhvr>
                                      <p:to>
                                        <p:strVal val="visible"/>
                                      </p:to>
                                    </p:set>
                                    <p:animEffect transition="in" filter="wipe(up)">
                                      <p:cBhvr>
                                        <p:cTn id="39" dur="500"/>
                                        <p:tgtEl>
                                          <p:spTgt spid="9">
                                            <p:txEl>
                                              <p:pRg st="6" end="6"/>
                                            </p:txEl>
                                          </p:spTgt>
                                        </p:tgtEl>
                                      </p:cBhvr>
                                    </p:animEffect>
                                  </p:childTnLst>
                                </p:cTn>
                              </p:par>
                              <p:par>
                                <p:cTn id="40" presetID="22" presetClass="entr" presetSubtype="1" fill="hold" nodeType="with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wipe(up)">
                                      <p:cBhvr>
                                        <p:cTn id="4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844061"/>
            <a:ext cx="8210550" cy="3833447"/>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8272" y="785751"/>
            <a:ext cx="8047054" cy="3912600"/>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拓展三　列强侵华对中国产生的影响</a:t>
            </a:r>
          </a:p>
          <a:p>
            <a:pPr>
              <a:lnSpc>
                <a:spcPct val="150000"/>
              </a:lnSpc>
            </a:pPr>
            <a:r>
              <a:rPr lang="en-US" sz="1400" dirty="0"/>
              <a:t>(1)</a:t>
            </a:r>
            <a:r>
              <a:rPr lang="zh-CN" altLang="en-US" sz="1400" dirty="0"/>
              <a:t>政治上</a:t>
            </a:r>
            <a:r>
              <a:rPr lang="en-US" sz="1400" dirty="0"/>
              <a:t>:</a:t>
            </a:r>
            <a:r>
              <a:rPr lang="zh-CN" altLang="en-US" sz="1400" dirty="0"/>
              <a:t>主权不断沦丧</a:t>
            </a:r>
            <a:r>
              <a:rPr lang="en-US" sz="1400" dirty="0"/>
              <a:t>,</a:t>
            </a:r>
            <a:r>
              <a:rPr lang="zh-CN" altLang="en-US" sz="1400" dirty="0"/>
              <a:t>开始沦为半殖民地半封建社会</a:t>
            </a:r>
            <a:r>
              <a:rPr lang="en-US" sz="1400" dirty="0"/>
              <a:t>,</a:t>
            </a:r>
            <a:r>
              <a:rPr lang="zh-CN" altLang="en-US" sz="1400" dirty="0"/>
              <a:t>给中华民族带来了深重的灾难。</a:t>
            </a:r>
          </a:p>
          <a:p>
            <a:pPr>
              <a:lnSpc>
                <a:spcPct val="150000"/>
              </a:lnSpc>
            </a:pPr>
            <a:r>
              <a:rPr lang="en-US" sz="1400" dirty="0"/>
              <a:t>(2)</a:t>
            </a:r>
            <a:r>
              <a:rPr lang="zh-CN" altLang="en-US" sz="1400" dirty="0"/>
              <a:t>经济上</a:t>
            </a:r>
            <a:r>
              <a:rPr lang="en-US" sz="1400" dirty="0"/>
              <a:t>:</a:t>
            </a:r>
            <a:r>
              <a:rPr lang="zh-CN" altLang="en-US" sz="1400" dirty="0"/>
              <a:t>中国被逐步卷入资本主义市场体系</a:t>
            </a:r>
            <a:r>
              <a:rPr lang="en-US" sz="1400" dirty="0"/>
              <a:t>,</a:t>
            </a:r>
            <a:r>
              <a:rPr lang="zh-CN" altLang="en-US" sz="1400" dirty="0"/>
              <a:t>客观上促进了中国自然经济逐步解体</a:t>
            </a:r>
            <a:r>
              <a:rPr lang="en-US" sz="1400" dirty="0"/>
              <a:t>,</a:t>
            </a:r>
            <a:r>
              <a:rPr lang="zh-CN" altLang="en-US" sz="1400" dirty="0"/>
              <a:t>为民族资本主义发展创造了条件</a:t>
            </a:r>
            <a:r>
              <a:rPr lang="en-US" sz="1400" dirty="0"/>
              <a:t>,</a:t>
            </a:r>
            <a:r>
              <a:rPr lang="zh-CN" altLang="en-US" sz="1400" dirty="0"/>
              <a:t>促进了中国近代化的进程。</a:t>
            </a:r>
          </a:p>
          <a:p>
            <a:pPr>
              <a:lnSpc>
                <a:spcPct val="150000"/>
              </a:lnSpc>
            </a:pPr>
            <a:r>
              <a:rPr lang="en-US" sz="1400" dirty="0"/>
              <a:t>(3)</a:t>
            </a:r>
            <a:r>
              <a:rPr lang="zh-CN" altLang="en-US" sz="1400" dirty="0"/>
              <a:t>思想文化上</a:t>
            </a:r>
            <a:r>
              <a:rPr lang="en-US" sz="1400" dirty="0"/>
              <a:t>:</a:t>
            </a:r>
            <a:r>
              <a:rPr lang="zh-CN" altLang="en-US" sz="1400" dirty="0"/>
              <a:t>出现了向西方学习的新思潮</a:t>
            </a:r>
            <a:r>
              <a:rPr lang="en-US" sz="1400" dirty="0"/>
              <a:t>,</a:t>
            </a:r>
            <a:r>
              <a:rPr lang="zh-CN" altLang="en-US" sz="1400" dirty="0"/>
              <a:t>改变了人民的思想文化观念。</a:t>
            </a:r>
          </a:p>
          <a:p>
            <a:pPr>
              <a:lnSpc>
                <a:spcPct val="150000"/>
              </a:lnSpc>
            </a:pPr>
            <a:r>
              <a:rPr lang="en-US" sz="1400" dirty="0"/>
              <a:t>(4)</a:t>
            </a:r>
            <a:r>
              <a:rPr lang="zh-CN" altLang="en-US" sz="1400" dirty="0"/>
              <a:t>外交上</a:t>
            </a:r>
            <a:r>
              <a:rPr lang="en-US" sz="1400" dirty="0"/>
              <a:t>:</a:t>
            </a:r>
            <a:r>
              <a:rPr lang="zh-CN" altLang="en-US" sz="1400" dirty="0"/>
              <a:t>列强取得了很多侵略特权</a:t>
            </a:r>
            <a:r>
              <a:rPr lang="en-US" sz="1400" dirty="0"/>
              <a:t>,</a:t>
            </a:r>
            <a:r>
              <a:rPr lang="zh-CN" altLang="en-US" sz="1400" dirty="0"/>
              <a:t>也客观上使清王朝被迫开放。</a:t>
            </a:r>
          </a:p>
          <a:p>
            <a:pPr>
              <a:lnSpc>
                <a:spcPct val="150000"/>
              </a:lnSpc>
            </a:pPr>
            <a:r>
              <a:rPr lang="zh-CN" altLang="en-US" sz="1400" dirty="0"/>
              <a:t>　　近代西方列强对中国的侵略造成了破坏性和建设性的双重影响。主要表现在</a:t>
            </a:r>
            <a:r>
              <a:rPr lang="en-US" sz="1400" dirty="0"/>
              <a:t>:</a:t>
            </a:r>
            <a:r>
              <a:rPr lang="zh-CN" altLang="en-US" sz="1400" dirty="0"/>
              <a:t>一方面列强通过发动侵略战争</a:t>
            </a:r>
            <a:r>
              <a:rPr lang="en-US" sz="1400" dirty="0"/>
              <a:t>,</a:t>
            </a:r>
            <a:r>
              <a:rPr lang="zh-CN" altLang="en-US" sz="1400" dirty="0"/>
              <a:t>在政治方面攫取大量特权</a:t>
            </a:r>
            <a:r>
              <a:rPr lang="en-US" sz="1400" dirty="0"/>
              <a:t>,</a:t>
            </a:r>
            <a:r>
              <a:rPr lang="zh-CN" altLang="en-US" sz="1400" dirty="0"/>
              <a:t>使中国逐渐沦为半殖民地半封建社会</a:t>
            </a:r>
            <a:r>
              <a:rPr lang="en-US" sz="1400" dirty="0"/>
              <a:t>;</a:t>
            </a:r>
            <a:r>
              <a:rPr lang="zh-CN" altLang="en-US" sz="1400" dirty="0"/>
              <a:t>列强还干涉中国革命</a:t>
            </a:r>
            <a:r>
              <a:rPr lang="en-US" sz="1400" dirty="0"/>
              <a:t>,</a:t>
            </a:r>
            <a:r>
              <a:rPr lang="zh-CN" altLang="en-US" sz="1400" dirty="0"/>
              <a:t>阻挠中国走独立发展资本主义的道路</a:t>
            </a:r>
            <a:r>
              <a:rPr lang="en-US" sz="1400" dirty="0"/>
              <a:t>;</a:t>
            </a:r>
            <a:r>
              <a:rPr lang="zh-CN" altLang="en-US" sz="1400" dirty="0"/>
              <a:t>经济方面</a:t>
            </a:r>
            <a:r>
              <a:rPr lang="en-US" sz="1400" dirty="0"/>
              <a:t>,</a:t>
            </a:r>
            <a:r>
              <a:rPr lang="zh-CN" altLang="en-US" sz="1400" dirty="0"/>
              <a:t>对中国进行商品输出和资本输出</a:t>
            </a:r>
            <a:r>
              <a:rPr lang="en-US" sz="1400" dirty="0"/>
              <a:t>,</a:t>
            </a:r>
            <a:r>
              <a:rPr lang="zh-CN" altLang="en-US" sz="1400" dirty="0"/>
              <a:t>将中国变为其商品倾销市场、原料产地和资本输出场所</a:t>
            </a:r>
            <a:r>
              <a:rPr lang="en-US" sz="1400" dirty="0"/>
              <a:t>,</a:t>
            </a:r>
            <a:r>
              <a:rPr lang="zh-CN" altLang="en-US" sz="1400" dirty="0"/>
              <a:t>造成了近代中国长期贫穷和落后。另一方面</a:t>
            </a:r>
            <a:r>
              <a:rPr lang="en-US" sz="1400" dirty="0"/>
              <a:t>,</a:t>
            </a:r>
            <a:r>
              <a:rPr lang="zh-CN" altLang="en-US" sz="1400" dirty="0"/>
              <a:t>列强对华的政治经济侵略在客观上促进了中国的近代化进程。列强侵略使中国自然经济逐渐解体</a:t>
            </a:r>
            <a:r>
              <a:rPr lang="en-US" sz="1400" dirty="0"/>
              <a:t>;</a:t>
            </a:r>
            <a:r>
              <a:rPr lang="zh-CN" altLang="en-US" sz="1400" dirty="0"/>
              <a:t>西方先进的生产技术、政治制度和思想文化传入中国</a:t>
            </a:r>
            <a:r>
              <a:rPr lang="en-US" sz="1400" dirty="0"/>
              <a:t>,</a:t>
            </a:r>
            <a:r>
              <a:rPr lang="zh-CN" altLang="en-US" sz="1400" dirty="0"/>
              <a:t>给中国传统的经济基础和上层建筑带来前所未有的冲击</a:t>
            </a:r>
            <a:r>
              <a:rPr lang="en-US" sz="1400" dirty="0"/>
              <a:t>,</a:t>
            </a:r>
            <a:r>
              <a:rPr lang="zh-CN" altLang="en-US" sz="1400" dirty="0"/>
              <a:t>充当了历史“不自觉”的工具。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wipe(up)">
                                      <p:cBhvr>
                                        <p:cTn id="21" dur="500"/>
                                        <p:tgtEl>
                                          <p:spTgt spid="9">
                                            <p:txEl>
                                              <p:pRg st="3" end="3"/>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wipe(up)">
                                      <p:cBhvr>
                                        <p:cTn id="24" dur="500"/>
                                        <p:tgtEl>
                                          <p:spTgt spid="9">
                                            <p:txEl>
                                              <p:pRg st="4" end="4"/>
                                            </p:txEl>
                                          </p:spTgt>
                                        </p:tgtEl>
                                      </p:cBhvr>
                                    </p:animEffect>
                                  </p:childTnLst>
                                </p:cTn>
                              </p:par>
                              <p:par>
                                <p:cTn id="25" presetID="22" presetClass="entr" presetSubtype="1" fill="hold" nodeType="with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wipe(up)">
                                      <p:cBhvr>
                                        <p:cTn id="2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511420" y="1146524"/>
            <a:ext cx="8210550" cy="2046850"/>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03442" y="1200757"/>
            <a:ext cx="8047054" cy="1688530"/>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拓展四　对列强侵华和中国人民抗争的认识</a:t>
            </a:r>
          </a:p>
          <a:p>
            <a:pPr>
              <a:lnSpc>
                <a:spcPct val="150000"/>
              </a:lnSpc>
            </a:pPr>
            <a:r>
              <a:rPr lang="en-US" sz="1400" dirty="0"/>
              <a:t>(1)</a:t>
            </a:r>
            <a:r>
              <a:rPr lang="zh-CN" altLang="en-US" sz="1400" dirty="0"/>
              <a:t>一部近代史就是一部屈辱史</a:t>
            </a:r>
            <a:r>
              <a:rPr lang="en-US" sz="1400" dirty="0"/>
              <a:t>,</a:t>
            </a:r>
            <a:r>
              <a:rPr lang="zh-CN" altLang="en-US" sz="1400" dirty="0"/>
              <a:t>它警醒我们</a:t>
            </a:r>
            <a:r>
              <a:rPr lang="en-US" sz="1400" dirty="0"/>
              <a:t>:</a:t>
            </a:r>
            <a:r>
              <a:rPr lang="zh-CN" altLang="en-US" sz="1400" dirty="0"/>
              <a:t>落后就要挨打</a:t>
            </a:r>
            <a:r>
              <a:rPr lang="en-US" sz="1400" dirty="0"/>
              <a:t>,</a:t>
            </a:r>
            <a:r>
              <a:rPr lang="zh-CN" altLang="en-US" sz="1400" dirty="0"/>
              <a:t>闭关必然落后。一个民族只有强大起来才能屹立于世界民族之林。一个国家只有对外开放</a:t>
            </a:r>
            <a:r>
              <a:rPr lang="en-US" sz="1400" dirty="0"/>
              <a:t>,</a:t>
            </a:r>
            <a:r>
              <a:rPr lang="zh-CN" altLang="en-US" sz="1400" dirty="0"/>
              <a:t>积极进取</a:t>
            </a:r>
            <a:r>
              <a:rPr lang="en-US" sz="1400" dirty="0"/>
              <a:t>,</a:t>
            </a:r>
            <a:r>
              <a:rPr lang="zh-CN" altLang="en-US" sz="1400" dirty="0"/>
              <a:t>才能不断进步。</a:t>
            </a:r>
          </a:p>
          <a:p>
            <a:pPr>
              <a:lnSpc>
                <a:spcPct val="150000"/>
              </a:lnSpc>
            </a:pPr>
            <a:r>
              <a:rPr lang="en-US" sz="1400" dirty="0"/>
              <a:t>(2)</a:t>
            </a:r>
            <a:r>
              <a:rPr lang="zh-CN" altLang="en-US" sz="1400" dirty="0"/>
              <a:t>一部近代史也是一部抗争史</a:t>
            </a:r>
            <a:r>
              <a:rPr lang="en-US" sz="1400" dirty="0"/>
              <a:t>,</a:t>
            </a:r>
            <a:r>
              <a:rPr lang="zh-CN" altLang="en-US" sz="1400" dirty="0"/>
              <a:t>它告诉我们</a:t>
            </a:r>
            <a:r>
              <a:rPr lang="en-US" sz="1400" dirty="0"/>
              <a:t>:</a:t>
            </a:r>
            <a:r>
              <a:rPr lang="zh-CN" altLang="en-US" sz="1400" dirty="0"/>
              <a:t>中华民族是一个自强不息、不屈不挠、不畏强暴的民族</a:t>
            </a:r>
            <a:r>
              <a:rPr lang="en-US" sz="1400" dirty="0"/>
              <a:t>,</a:t>
            </a:r>
            <a:r>
              <a:rPr lang="zh-CN" altLang="en-US" sz="1400" dirty="0"/>
              <a:t>御侮自强、救亡图存是推动中华民族走向复兴的动力。中华民族具有反抗外来侵略的优良传统。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836386" y="1484400"/>
            <a:ext cx="7569200" cy="1327277"/>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解读</a:t>
            </a:r>
            <a:r>
              <a:rPr lang="en-US" altLang="zh-CN" sz="1400" b="1" dirty="0">
                <a:solidFill>
                  <a:srgbClr val="DE7538"/>
                </a:solidFill>
                <a:latin typeface="微软雅黑" panose="020B0503020204020204" pitchFamily="34" charset="-122"/>
                <a:ea typeface="微软雅黑" panose="020B0503020204020204" pitchFamily="34" charset="-122"/>
              </a:rPr>
              <a:t>】</a:t>
            </a:r>
            <a:r>
              <a:rPr lang="en-US" sz="1400" dirty="0"/>
              <a:t>2019</a:t>
            </a:r>
            <a:r>
              <a:rPr lang="zh-CN" altLang="en-US" sz="1400" dirty="0"/>
              <a:t>年是五四运动爆发</a:t>
            </a:r>
            <a:r>
              <a:rPr lang="en-US" sz="1400" dirty="0"/>
              <a:t>100</a:t>
            </a:r>
            <a:r>
              <a:rPr lang="zh-CN" altLang="en-US" sz="1400" dirty="0"/>
              <a:t>周年。“青年兴则国家兴</a:t>
            </a:r>
            <a:r>
              <a:rPr lang="en-US" sz="1400" dirty="0"/>
              <a:t>,</a:t>
            </a:r>
            <a:r>
              <a:rPr lang="zh-CN" altLang="en-US" sz="1400" dirty="0"/>
              <a:t>青年强则国家强。”五四运动时期</a:t>
            </a:r>
            <a:r>
              <a:rPr lang="en-US" sz="1400" dirty="0"/>
              <a:t>,</a:t>
            </a:r>
            <a:r>
              <a:rPr lang="zh-CN" altLang="en-US" sz="1400" dirty="0"/>
              <a:t>革命青年以高尚的爱国情操和大无畏的英雄气概</a:t>
            </a:r>
            <a:r>
              <a:rPr lang="en-US" sz="1400" dirty="0"/>
              <a:t>,</a:t>
            </a:r>
            <a:r>
              <a:rPr lang="zh-CN" altLang="en-US" sz="1400" dirty="0"/>
              <a:t>诠释了五四精神的丰富内涵</a:t>
            </a:r>
            <a:r>
              <a:rPr lang="en-US" sz="1400" dirty="0"/>
              <a:t>,</a:t>
            </a:r>
            <a:r>
              <a:rPr lang="zh-CN" altLang="en-US" sz="1400" dirty="0"/>
              <a:t>这是中华民族百折不挠、自强不息的民族精神的生动写照</a:t>
            </a:r>
            <a:r>
              <a:rPr lang="en-US" sz="1400" dirty="0"/>
              <a:t>,</a:t>
            </a:r>
            <a:r>
              <a:rPr lang="zh-CN" altLang="en-US" sz="1400" dirty="0"/>
              <a:t>是抵御外侮、赢得民族独立和人民解放的强大精神支柱</a:t>
            </a:r>
            <a:r>
              <a:rPr lang="en-US" sz="1400" dirty="0"/>
              <a:t>,</a:t>
            </a:r>
            <a:r>
              <a:rPr lang="zh-CN" altLang="en-US" sz="1400" dirty="0"/>
              <a:t>是激励全体中国人民为实现中华民族伟大复兴而团结奋斗的宝贵精神财富。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2836280"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近代列强侵华战争</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70742" y="1612204"/>
            <a:ext cx="1064715" cy="377411"/>
          </a:xfrm>
          <a:prstGeom prst="rect">
            <a:avLst/>
          </a:prstGeom>
        </p:spPr>
        <p:txBody>
          <a:bodyPr wrap="none">
            <a:spAutoFit/>
          </a:bodyPr>
          <a:lstStyle/>
          <a:p>
            <a:pPr>
              <a:lnSpc>
                <a:spcPct val="150000"/>
              </a:lnSpc>
            </a:pPr>
            <a:r>
              <a:rPr lang="en-US" sz="1400" b="1" dirty="0">
                <a:solidFill>
                  <a:srgbClr val="DE7538"/>
                </a:solidFill>
              </a:rPr>
              <a:t>1.</a:t>
            </a:r>
            <a:r>
              <a:rPr lang="zh-CN" altLang="en-US" sz="1400" b="1" dirty="0">
                <a:solidFill>
                  <a:srgbClr val="DE7538"/>
                </a:solidFill>
              </a:rPr>
              <a:t>鸦片战争</a:t>
            </a:r>
          </a:p>
        </p:txBody>
      </p:sp>
      <p:graphicFrame>
        <p:nvGraphicFramePr>
          <p:cNvPr id="13" name="表格 12"/>
          <p:cNvGraphicFramePr>
            <a:graphicFrameLocks noGrp="1"/>
          </p:cNvGraphicFramePr>
          <p:nvPr/>
        </p:nvGraphicFramePr>
        <p:xfrm>
          <a:off x="633047" y="2033662"/>
          <a:ext cx="7976381" cy="2560320"/>
        </p:xfrm>
        <a:graphic>
          <a:graphicData uri="http://schemas.openxmlformats.org/drawingml/2006/table">
            <a:tbl>
              <a:tblPr/>
              <a:tblGrid>
                <a:gridCol w="994188">
                  <a:extLst>
                    <a:ext uri="{9D8B030D-6E8A-4147-A177-3AD203B41FA5}">
                      <a16:colId xmlns:a16="http://schemas.microsoft.com/office/drawing/2014/main" val="20000"/>
                    </a:ext>
                  </a:extLst>
                </a:gridCol>
                <a:gridCol w="6982193">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项目</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原因</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根本原因——英国为打开中国市场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掠夺原料</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倾销商品</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直接原因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导火线</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——虎门销烟</a:t>
                      </a:r>
                      <a:endParaRPr lang="zh-CN" sz="140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时间</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1840</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1842</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道光帝时</a:t>
                      </a:r>
                      <a:r>
                        <a:rPr lang="en-US" sz="1400" kern="100">
                          <a:solidFill>
                            <a:srgbClr val="000000"/>
                          </a:solidFill>
                          <a:latin typeface="+mj-lt"/>
                          <a:ea typeface="微软雅黑" panose="020B0503020204020204" pitchFamily="34" charset="-122"/>
                          <a:cs typeface="Times New Roman" panose="02020603050405020304"/>
                        </a:rPr>
                        <a:t>)</a:t>
                      </a:r>
                      <a:endParaRPr lang="zh-CN" sz="140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结果</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战争以清政府的失败结束。</a:t>
                      </a:r>
                      <a:r>
                        <a:rPr lang="en-US" sz="1400" kern="100" dirty="0">
                          <a:solidFill>
                            <a:srgbClr val="000000"/>
                          </a:solidFill>
                          <a:latin typeface="+mj-lt"/>
                          <a:ea typeface="微软雅黑" panose="020B0503020204020204" pitchFamily="34" charset="-122"/>
                          <a:cs typeface="Times New Roman" panose="02020603050405020304"/>
                        </a:rPr>
                        <a:t>1842</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清政府被迫与英国签订了中国近代史上第一个丧权辱国的不平等条约——中英《南京条约》</a:t>
                      </a:r>
                      <a:endParaRPr lang="zh-CN" sz="140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失败原因</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英国制度先进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实力强大</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船坚炮利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清朝大多数统治者昏庸愚昧</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对内敌视人民</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对外妥协投降</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再加上经济落后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旧式的刀、矛、弓箭、抬枪等武器抵挡不住英军新式的步枪和大炮</a:t>
                      </a:r>
                      <a:endParaRPr lang="zh-CN" sz="140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83806" y="1223888"/>
          <a:ext cx="7962316" cy="3181392"/>
        </p:xfrm>
        <a:graphic>
          <a:graphicData uri="http://schemas.openxmlformats.org/drawingml/2006/table">
            <a:tbl>
              <a:tblPr/>
              <a:tblGrid>
                <a:gridCol w="670513">
                  <a:extLst>
                    <a:ext uri="{9D8B030D-6E8A-4147-A177-3AD203B41FA5}">
                      <a16:colId xmlns:a16="http://schemas.microsoft.com/office/drawing/2014/main" val="20000"/>
                    </a:ext>
                  </a:extLst>
                </a:gridCol>
                <a:gridCol w="866421">
                  <a:extLst>
                    <a:ext uri="{9D8B030D-6E8A-4147-A177-3AD203B41FA5}">
                      <a16:colId xmlns:a16="http://schemas.microsoft.com/office/drawing/2014/main" val="20001"/>
                    </a:ext>
                  </a:extLst>
                </a:gridCol>
                <a:gridCol w="2339810">
                  <a:extLst>
                    <a:ext uri="{9D8B030D-6E8A-4147-A177-3AD203B41FA5}">
                      <a16:colId xmlns:a16="http://schemas.microsoft.com/office/drawing/2014/main" val="20002"/>
                    </a:ext>
                  </a:extLst>
                </a:gridCol>
                <a:gridCol w="4085572">
                  <a:extLst>
                    <a:ext uri="{9D8B030D-6E8A-4147-A177-3AD203B41FA5}">
                      <a16:colId xmlns:a16="http://schemas.microsoft.com/office/drawing/2014/main" val="20003"/>
                    </a:ext>
                  </a:extLst>
                </a:gridCol>
              </a:tblGrid>
              <a:tr h="198609">
                <a:tc rowSpan="5">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《南京条约》</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内容及危害</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内容</a:t>
                      </a:r>
                      <a:endParaRPr lang="zh-CN" sz="1400" kern="100">
                        <a:solidFill>
                          <a:srgbClr val="000000"/>
                        </a:solidFill>
                        <a:latin typeface="+mn-lt"/>
                        <a:ea typeface="方正书宋_GBK"/>
                        <a:cs typeface="Times New Roman" panose="02020603050405020304"/>
                      </a:endParaRPr>
                    </a:p>
                  </a:txBody>
                  <a:tcPr marL="13439" marR="1343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危害</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862231">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割地</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割香港岛给英国</a:t>
                      </a:r>
                      <a:endParaRPr lang="zh-CN" sz="1400" kern="100" dirty="0">
                        <a:solidFill>
                          <a:srgbClr val="000000"/>
                        </a:solidFill>
                        <a:latin typeface="+mn-lt"/>
                        <a:ea typeface="方正书宋_GBK"/>
                        <a:cs typeface="Times New Roman" panose="02020603050405020304"/>
                      </a:endParaRPr>
                    </a:p>
                  </a:txBody>
                  <a:tcPr marL="13439" marR="1343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割香港岛给英国</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不仅破坏了中国的领土主权</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而且使香港岛成为英国进一步侵华的基地</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72284">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赔款</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赔款</a:t>
                      </a:r>
                      <a:r>
                        <a:rPr lang="en-US" sz="1400" kern="100">
                          <a:solidFill>
                            <a:srgbClr val="000000"/>
                          </a:solidFill>
                          <a:latin typeface="+mn-lt"/>
                          <a:ea typeface="微软雅黑" panose="020B0503020204020204" pitchFamily="34" charset="-122"/>
                          <a:cs typeface="Times New Roman" panose="02020603050405020304"/>
                        </a:rPr>
                        <a:t>2100</a:t>
                      </a:r>
                      <a:r>
                        <a:rPr lang="zh-CN" sz="1400" kern="100">
                          <a:solidFill>
                            <a:srgbClr val="000000"/>
                          </a:solidFill>
                          <a:latin typeface="+mn-lt"/>
                          <a:ea typeface="微软雅黑" panose="020B0503020204020204" pitchFamily="34" charset="-122"/>
                          <a:cs typeface="Times New Roman" panose="02020603050405020304"/>
                        </a:rPr>
                        <a:t>万银元</a:t>
                      </a:r>
                      <a:endParaRPr lang="zh-CN" sz="1400" kern="100">
                        <a:solidFill>
                          <a:srgbClr val="000000"/>
                        </a:solidFill>
                        <a:latin typeface="+mn-lt"/>
                        <a:ea typeface="方正书宋_GBK"/>
                        <a:cs typeface="Times New Roman" panose="02020603050405020304"/>
                      </a:endParaRPr>
                    </a:p>
                  </a:txBody>
                  <a:tcPr marL="13439" marR="1343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大大加重了中国人民的负担</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907611">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通商</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开放广州、福州、厦门、宁波、上海五处为通商口岸</a:t>
                      </a:r>
                      <a:endParaRPr lang="zh-CN" sz="1400" kern="100" dirty="0">
                        <a:solidFill>
                          <a:srgbClr val="000000"/>
                        </a:solidFill>
                        <a:latin typeface="+mn-lt"/>
                        <a:ea typeface="方正书宋_GBK"/>
                        <a:cs typeface="Times New Roman" panose="02020603050405020304"/>
                      </a:endParaRPr>
                    </a:p>
                  </a:txBody>
                  <a:tcPr marL="13439" marR="1343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五口通商</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使我国东南沿海门户洞开</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便利了外国资本主义势力的侵入和倾销商品、掠夺原料</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771470">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协税</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英商进出口货物应纳税款</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必须经过双方协议</a:t>
                      </a:r>
                      <a:endParaRPr lang="zh-CN" sz="1400" kern="100" dirty="0">
                        <a:solidFill>
                          <a:srgbClr val="000000"/>
                        </a:solidFill>
                        <a:latin typeface="+mn-lt"/>
                        <a:ea typeface="方正书宋_GBK"/>
                        <a:cs typeface="Times New Roman" panose="02020603050405020304"/>
                      </a:endParaRPr>
                    </a:p>
                  </a:txBody>
                  <a:tcPr marL="13439" marR="13439"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破坏了中国的关税自主权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为外国资本主义对中国的经济掠夺提供了便利条件</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40082" y="1332034"/>
          <a:ext cx="7913077" cy="2560320"/>
        </p:xfrm>
        <a:graphic>
          <a:graphicData uri="http://schemas.openxmlformats.org/drawingml/2006/table">
            <a:tbl>
              <a:tblPr/>
              <a:tblGrid>
                <a:gridCol w="386861">
                  <a:extLst>
                    <a:ext uri="{9D8B030D-6E8A-4147-A177-3AD203B41FA5}">
                      <a16:colId xmlns:a16="http://schemas.microsoft.com/office/drawing/2014/main" val="20000"/>
                    </a:ext>
                  </a:extLst>
                </a:gridCol>
                <a:gridCol w="7526216">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其他条约</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(1)1843</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英国又强迫清政府签订《虎门条约》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从中获得了领事裁判权、片面最惠国待遇和在通商口岸租地建房的权利</a:t>
                      </a:r>
                      <a:endParaRPr lang="zh-CN" sz="105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(2)1844</a:t>
                      </a:r>
                      <a:r>
                        <a:rPr lang="zh-CN" sz="1400" kern="100" dirty="0">
                          <a:solidFill>
                            <a:srgbClr val="000000"/>
                          </a:solidFill>
                          <a:latin typeface="NEU-BZ-S92"/>
                          <a:ea typeface="微软雅黑" panose="020B0503020204020204" pitchFamily="34" charset="-122"/>
                          <a:cs typeface="Times New Roman" panose="02020603050405020304"/>
                        </a:rPr>
                        <a:t>年</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清政府被迫与美国和法国分别签订了中美《望厦条约》和中法《黄埔条约》。通过条约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美国、法国除享受英国在华取得的各种特权外</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还扩大了侵略利益</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影响</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鸦片战争改变了中国历史发展的进程。中国不再享有完整独立的主权</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中国社会的自然经济遭到破坏</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开始从封建社会变为半殖民地半封建社会。鸦片战争成为中国近代史的开端</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认识</a:t>
                      </a:r>
                      <a:endParaRPr lang="zh-CN" sz="105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西方列强的侵略对中国社会造成严重的灾难和伤害</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带来巨大的民族耻辱</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落后就要挨打</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一个民族只有强大起来才能屹立于世界民族之林</a:t>
                      </a:r>
                      <a:endParaRPr lang="zh-CN" sz="105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876" y="1232377"/>
            <a:ext cx="1590500" cy="307777"/>
          </a:xfrm>
          <a:prstGeom prst="rect">
            <a:avLst/>
          </a:prstGeom>
        </p:spPr>
        <p:txBody>
          <a:bodyPr wrap="none">
            <a:spAutoFit/>
          </a:bodyPr>
          <a:lstStyle/>
          <a:p>
            <a:r>
              <a:rPr lang="en-US" sz="1400" b="1" dirty="0">
                <a:solidFill>
                  <a:srgbClr val="DE7538"/>
                </a:solidFill>
              </a:rPr>
              <a:t>2.</a:t>
            </a:r>
            <a:r>
              <a:rPr lang="zh-CN" altLang="en-US" sz="1400" b="1" dirty="0">
                <a:solidFill>
                  <a:srgbClr val="DE7538"/>
                </a:solidFill>
              </a:rPr>
              <a:t>第二次鸦片战争</a:t>
            </a:r>
          </a:p>
        </p:txBody>
      </p:sp>
      <p:graphicFrame>
        <p:nvGraphicFramePr>
          <p:cNvPr id="10" name="表格 9"/>
          <p:cNvGraphicFramePr>
            <a:graphicFrameLocks noGrp="1"/>
          </p:cNvGraphicFramePr>
          <p:nvPr/>
        </p:nvGraphicFramePr>
        <p:xfrm>
          <a:off x="647113" y="1638007"/>
          <a:ext cx="7906043" cy="1920240"/>
        </p:xfrm>
        <a:graphic>
          <a:graphicData uri="http://schemas.openxmlformats.org/drawingml/2006/table">
            <a:tbl>
              <a:tblPr/>
              <a:tblGrid>
                <a:gridCol w="726991">
                  <a:extLst>
                    <a:ext uri="{9D8B030D-6E8A-4147-A177-3AD203B41FA5}">
                      <a16:colId xmlns:a16="http://schemas.microsoft.com/office/drawing/2014/main" val="20000"/>
                    </a:ext>
                  </a:extLst>
                </a:gridCol>
                <a:gridCol w="7179052">
                  <a:extLst>
                    <a:ext uri="{9D8B030D-6E8A-4147-A177-3AD203B41FA5}">
                      <a16:colId xmlns:a16="http://schemas.microsoft.com/office/drawing/2014/main" val="20001"/>
                    </a:ext>
                  </a:extLst>
                </a:gridCol>
              </a:tblGrid>
              <a:tr h="156308">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项目</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62523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原因</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根本原因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鸦片战争后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西方列强不满足既得利益</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企图进一步打开中国市场</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扩大侵略权益</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战争借口</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英、法两国分别以“亚罗号事件”和“马神甫事件”为借口</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对中国发动第二次鸦片战争</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56308">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时间</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a:solidFill>
                            <a:srgbClr val="000000"/>
                          </a:solidFill>
                          <a:latin typeface="+mj-lt"/>
                          <a:ea typeface="方正书宋_GBK"/>
                          <a:cs typeface="Times New Roman" panose="02020603050405020304"/>
                        </a:rPr>
                        <a:t>1856</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10</a:t>
                      </a:r>
                      <a:r>
                        <a:rPr lang="zh-CN" sz="1400" kern="100">
                          <a:solidFill>
                            <a:srgbClr val="000000"/>
                          </a:solidFill>
                          <a:latin typeface="+mj-lt"/>
                          <a:ea typeface="微软雅黑" panose="020B0503020204020204" pitchFamily="34" charset="-122"/>
                          <a:cs typeface="Times New Roman" panose="02020603050405020304"/>
                        </a:rPr>
                        <a:t>月—</a:t>
                      </a:r>
                      <a:r>
                        <a:rPr lang="en-US" sz="1400" kern="100">
                          <a:solidFill>
                            <a:srgbClr val="000000"/>
                          </a:solidFill>
                          <a:latin typeface="+mj-lt"/>
                          <a:ea typeface="微软雅黑" panose="020B0503020204020204" pitchFamily="34" charset="-122"/>
                          <a:cs typeface="Times New Roman" panose="02020603050405020304"/>
                        </a:rPr>
                        <a:t>1860</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10</a:t>
                      </a:r>
                      <a:r>
                        <a:rPr lang="zh-CN" sz="1400" kern="100">
                          <a:solidFill>
                            <a:srgbClr val="000000"/>
                          </a:solidFill>
                          <a:latin typeface="+mj-lt"/>
                          <a:ea typeface="微软雅黑" panose="020B0503020204020204" pitchFamily="34" charset="-122"/>
                          <a:cs typeface="Times New Roman" panose="02020603050405020304"/>
                        </a:rPr>
                        <a:t>月</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咸丰帝时</a:t>
                      </a:r>
                      <a:r>
                        <a:rPr lang="en-US" sz="1400" kern="100">
                          <a:solidFill>
                            <a:srgbClr val="000000"/>
                          </a:solidFill>
                          <a:latin typeface="+mj-lt"/>
                          <a:ea typeface="微软雅黑" panose="020B0503020204020204" pitchFamily="34" charset="-122"/>
                          <a:cs typeface="Times New Roman" panose="02020603050405020304"/>
                        </a:rPr>
                        <a:t>)</a:t>
                      </a:r>
                      <a:endParaRPr lang="zh-CN" sz="1400" kern="10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12615">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侵略者</a:t>
                      </a:r>
                      <a:endParaRPr lang="zh-CN" sz="14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英法组成联军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俄、美支持</a:t>
                      </a:r>
                      <a:endParaRPr lang="zh-CN" sz="1400" kern="100" dirty="0">
                        <a:solidFill>
                          <a:srgbClr val="000000"/>
                        </a:solidFill>
                        <a:latin typeface="+mj-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04910" y="1261280"/>
          <a:ext cx="7906043" cy="3200400"/>
        </p:xfrm>
        <a:graphic>
          <a:graphicData uri="http://schemas.openxmlformats.org/drawingml/2006/table">
            <a:tbl>
              <a:tblPr/>
              <a:tblGrid>
                <a:gridCol w="726991">
                  <a:extLst>
                    <a:ext uri="{9D8B030D-6E8A-4147-A177-3AD203B41FA5}">
                      <a16:colId xmlns:a16="http://schemas.microsoft.com/office/drawing/2014/main" val="20000"/>
                    </a:ext>
                  </a:extLst>
                </a:gridCol>
                <a:gridCol w="1101810">
                  <a:extLst>
                    <a:ext uri="{9D8B030D-6E8A-4147-A177-3AD203B41FA5}">
                      <a16:colId xmlns:a16="http://schemas.microsoft.com/office/drawing/2014/main" val="20001"/>
                    </a:ext>
                  </a:extLst>
                </a:gridCol>
                <a:gridCol w="6077242">
                  <a:extLst>
                    <a:ext uri="{9D8B030D-6E8A-4147-A177-3AD203B41FA5}">
                      <a16:colId xmlns:a16="http://schemas.microsoft.com/office/drawing/2014/main" val="20002"/>
                    </a:ext>
                  </a:extLst>
                </a:gridCol>
              </a:tblGrid>
              <a:tr h="594178">
                <a:tc rowSpan="3">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签订条约</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《天津条约》</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1858</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清政府被迫与俄、美、英、法四国分别签订了《天津条约》。通过这些条约</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西方列强获得了外国公使进驻北京</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增开汉口、南京等十处为通商口岸</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外国商船和军舰可以在长江各口岸自由航行等特权</a:t>
                      </a:r>
                      <a:endParaRPr lang="zh-CN" sz="1400" kern="100" dirty="0">
                        <a:solidFill>
                          <a:srgbClr val="000000"/>
                        </a:solidFill>
                        <a:latin typeface="+mn-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347594">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《通商章程</a:t>
                      </a:r>
                      <a:endParaRPr lang="zh-CN" sz="1400" kern="100" dirty="0">
                        <a:solidFill>
                          <a:srgbClr val="000000"/>
                        </a:solidFill>
                        <a:latin typeface="+mn-lt"/>
                        <a:ea typeface="方正书宋_GBK"/>
                        <a:cs typeface="Times New Roman" panose="02020603050405020304"/>
                      </a:endParaRPr>
                    </a:p>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善后条约》</a:t>
                      </a:r>
                      <a:endParaRPr lang="zh-CN"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清政府与英、法、美签订</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被迫承认鸦片贸易的合法化</a:t>
                      </a:r>
                      <a:endParaRPr lang="zh-CN" sz="1400" kern="100" dirty="0">
                        <a:solidFill>
                          <a:srgbClr val="000000"/>
                        </a:solidFill>
                        <a:latin typeface="+mn-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521391">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《北京条约》</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a:t>
                      </a:r>
                      <a:r>
                        <a:rPr lang="en-US" sz="1400" kern="100">
                          <a:solidFill>
                            <a:srgbClr val="000000"/>
                          </a:solidFill>
                          <a:latin typeface="+mn-lt"/>
                          <a:ea typeface="微软雅黑" panose="020B0503020204020204" pitchFamily="34" charset="-122"/>
                          <a:cs typeface="Times New Roman" panose="02020603050405020304"/>
                        </a:rPr>
                        <a:t>1860</a:t>
                      </a:r>
                      <a:r>
                        <a:rPr lang="zh-CN" sz="1400" kern="100">
                          <a:solidFill>
                            <a:srgbClr val="000000"/>
                          </a:solidFill>
                          <a:latin typeface="+mn-lt"/>
                          <a:ea typeface="微软雅黑" panose="020B0503020204020204" pitchFamily="34" charset="-122"/>
                          <a:cs typeface="Times New Roman" panose="02020603050405020304"/>
                        </a:rPr>
                        <a:t>年</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清政府被迫签订中英、中法《北京条约》。在条约中</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清政府除承认《天津条约》继续有效外</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又增开天津为商埠</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割九龙司地方一区给英国</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赔款额也大幅增加</a:t>
                      </a:r>
                      <a:endParaRPr lang="zh-CN" sz="1400" kern="100">
                        <a:solidFill>
                          <a:srgbClr val="000000"/>
                        </a:solidFill>
                        <a:latin typeface="+mn-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26732">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影响</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第二次鸦片战争使中国丧失更多主权</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英国、法国、美国等西方侵略势力由东南沿海一带深入到长江中下游地区</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沙俄占领中国北方大片领土。中国的半殖民地化程度进一步加深</a:t>
                      </a:r>
                      <a:endParaRPr lang="zh-CN" sz="1400" kern="100" dirty="0">
                        <a:solidFill>
                          <a:srgbClr val="000000"/>
                        </a:solidFill>
                        <a:latin typeface="+mn-lt"/>
                        <a:ea typeface="方正书宋_GBK"/>
                        <a:cs typeface="Times New Roman" panose="02020603050405020304"/>
                      </a:endParaRPr>
                    </a:p>
                  </a:txBody>
                  <a:tcPr marL="32564" marR="3256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98876" y="1232377"/>
            <a:ext cx="1410964" cy="307777"/>
          </a:xfrm>
          <a:prstGeom prst="rect">
            <a:avLst/>
          </a:prstGeom>
        </p:spPr>
        <p:txBody>
          <a:bodyPr wrap="none">
            <a:spAutoFit/>
          </a:bodyPr>
          <a:lstStyle/>
          <a:p>
            <a:r>
              <a:rPr lang="en-US" sz="1400" b="1" dirty="0">
                <a:solidFill>
                  <a:srgbClr val="DE7538"/>
                </a:solidFill>
              </a:rPr>
              <a:t>3.</a:t>
            </a:r>
            <a:r>
              <a:rPr lang="zh-CN" altLang="en-US" sz="1400" b="1" dirty="0">
                <a:solidFill>
                  <a:srgbClr val="DE7538"/>
                </a:solidFill>
              </a:rPr>
              <a:t>甲午中日战争</a:t>
            </a:r>
          </a:p>
        </p:txBody>
      </p:sp>
      <p:graphicFrame>
        <p:nvGraphicFramePr>
          <p:cNvPr id="10" name="表格 9"/>
          <p:cNvGraphicFramePr>
            <a:graphicFrameLocks noGrp="1"/>
          </p:cNvGraphicFramePr>
          <p:nvPr/>
        </p:nvGraphicFramePr>
        <p:xfrm>
          <a:off x="597877" y="1611630"/>
          <a:ext cx="7983415" cy="1600200"/>
        </p:xfrm>
        <a:graphic>
          <a:graphicData uri="http://schemas.openxmlformats.org/drawingml/2006/table">
            <a:tbl>
              <a:tblPr/>
              <a:tblGrid>
                <a:gridCol w="995064">
                  <a:extLst>
                    <a:ext uri="{9D8B030D-6E8A-4147-A177-3AD203B41FA5}">
                      <a16:colId xmlns:a16="http://schemas.microsoft.com/office/drawing/2014/main" val="20000"/>
                    </a:ext>
                  </a:extLst>
                </a:gridCol>
                <a:gridCol w="6988351">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项目</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时间</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1894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1895</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光绪帝时</a:t>
                      </a:r>
                      <a:r>
                        <a:rPr lang="en-US" sz="1400" kern="100" dirty="0">
                          <a:solidFill>
                            <a:srgbClr val="000000"/>
                          </a:solidFill>
                          <a:latin typeface="+mj-lt"/>
                          <a:ea typeface="微软雅黑" panose="020B0503020204020204" pitchFamily="34" charset="-122"/>
                          <a:cs typeface="Times New Roman" panose="02020603050405020304"/>
                        </a:rPr>
                        <a:t>)</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爆发</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1894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日军进攻驻守朝鲜的中国军队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并在牙山口外丰岛海面袭击清军运兵船。清政府被迫对日宣战</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结果</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1895</a:t>
                      </a:r>
                      <a:r>
                        <a:rPr lang="zh-CN" sz="1400" kern="100" dirty="0">
                          <a:solidFill>
                            <a:srgbClr val="000000"/>
                          </a:solidFill>
                          <a:latin typeface="+mj-lt"/>
                          <a:ea typeface="微软雅黑" panose="020B0503020204020204" pitchFamily="34" charset="-122"/>
                          <a:cs typeface="Times New Roman" panose="02020603050405020304"/>
                        </a:rPr>
                        <a:t>年春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清政府派李鸿章前往日本马关议和</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双方签订了中日《马关条约》</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07777"/>
            <a:chOff x="623465" y="764939"/>
            <a:chExt cx="7997526" cy="307777"/>
          </a:xfrm>
        </p:grpSpPr>
        <p:sp>
          <p:nvSpPr>
            <p:cNvPr id="9" name="文本框 3"/>
            <p:cNvSpPr txBox="1"/>
            <p:nvPr/>
          </p:nvSpPr>
          <p:spPr>
            <a:xfrm>
              <a:off x="989277" y="764939"/>
              <a:ext cx="7631714" cy="307777"/>
            </a:xfrm>
            <a:prstGeom prst="rect">
              <a:avLst/>
            </a:prstGeom>
            <a:noFill/>
          </p:spPr>
          <p:txBody>
            <a:bodyPr wrap="square" rtlCol="0">
              <a:spAutoFit/>
            </a:bodyPr>
            <a:lstStyle/>
            <a:p>
              <a:r>
                <a:rPr lang="zh-CN" altLang="en-US" sz="1400"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76774" y="1265787"/>
          <a:ext cx="7821637" cy="3520440"/>
        </p:xfrm>
        <a:graphic>
          <a:graphicData uri="http://schemas.openxmlformats.org/drawingml/2006/table">
            <a:tbl>
              <a:tblPr/>
              <a:tblGrid>
                <a:gridCol w="658664">
                  <a:extLst>
                    <a:ext uri="{9D8B030D-6E8A-4147-A177-3AD203B41FA5}">
                      <a16:colId xmlns:a16="http://schemas.microsoft.com/office/drawing/2014/main" val="20000"/>
                    </a:ext>
                  </a:extLst>
                </a:gridCol>
                <a:gridCol w="438617">
                  <a:extLst>
                    <a:ext uri="{9D8B030D-6E8A-4147-A177-3AD203B41FA5}">
                      <a16:colId xmlns:a16="http://schemas.microsoft.com/office/drawing/2014/main" val="20001"/>
                    </a:ext>
                  </a:extLst>
                </a:gridCol>
                <a:gridCol w="1920240">
                  <a:extLst>
                    <a:ext uri="{9D8B030D-6E8A-4147-A177-3AD203B41FA5}">
                      <a16:colId xmlns:a16="http://schemas.microsoft.com/office/drawing/2014/main" val="20002"/>
                    </a:ext>
                  </a:extLst>
                </a:gridCol>
                <a:gridCol w="4804116">
                  <a:extLst>
                    <a:ext uri="{9D8B030D-6E8A-4147-A177-3AD203B41FA5}">
                      <a16:colId xmlns:a16="http://schemas.microsoft.com/office/drawing/2014/main" val="20003"/>
                    </a:ext>
                  </a:extLst>
                </a:gridCol>
              </a:tblGrid>
              <a:tr h="118334">
                <a:tc rowSpan="5">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《马关条约》</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内容</a:t>
                      </a:r>
                      <a:endParaRPr lang="zh-CN" sz="1400" kern="10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危害</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355002">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割地</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清政府割辽东半岛、台湾全岛及所有附属各岛屿、澎湖列岛给日本</a:t>
                      </a:r>
                      <a:endParaRPr lang="zh-CN" sz="1400" kern="100" dirty="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严重破坏了中国的领土完整</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刺激了列强瓜分中国的野心</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236668">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赔款</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赔偿日本兵费白银</a:t>
                      </a:r>
                      <a:r>
                        <a:rPr lang="en-US" sz="1400" kern="100">
                          <a:solidFill>
                            <a:srgbClr val="000000"/>
                          </a:solidFill>
                          <a:latin typeface="NEU-BZ-S92"/>
                          <a:ea typeface="微软雅黑" panose="020B0503020204020204" pitchFamily="34" charset="-122"/>
                          <a:cs typeface="Times New Roman" panose="02020603050405020304"/>
                        </a:rPr>
                        <a:t>2</a:t>
                      </a:r>
                      <a:r>
                        <a:rPr lang="zh-CN" sz="1400" kern="100">
                          <a:solidFill>
                            <a:srgbClr val="000000"/>
                          </a:solidFill>
                          <a:latin typeface="NEU-BZ-S92"/>
                          <a:ea typeface="微软雅黑" panose="020B0503020204020204" pitchFamily="34" charset="-122"/>
                          <a:cs typeface="Times New Roman" panose="02020603050405020304"/>
                        </a:rPr>
                        <a:t>亿两</a:t>
                      </a:r>
                      <a:endParaRPr lang="zh-CN" sz="1400" kern="10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大大增加了中国人民的负担</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进一步增强了日本的侵略势力</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236668">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开埠</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开放沙市、重庆、苏州、杭州为商埠</a:t>
                      </a:r>
                      <a:endParaRPr lang="zh-CN" sz="1400" kern="100" dirty="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使日本的侵略进入中国最富裕的地区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并深入中国内地</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r h="355002">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设厂</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允许日本在通商口岸开设工厂</a:t>
                      </a:r>
                      <a:endParaRPr lang="zh-CN" sz="1400" kern="100" dirty="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顺应了帝国主义资本输出的要求</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沉重打击了中国的民族工业</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资本输出逐渐取代商品输出成为帝国主义侵略的主要方式</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4"/>
                  </a:ext>
                </a:extLst>
              </a:tr>
              <a:tr h="222463">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影响</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《马关条约》使外国侵略势力进一步深入中国腹地</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大大加深了中国的半殖民地化程度</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甲午战争后</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帝国主义掀起了瓜分中国的狂潮</a:t>
                      </a:r>
                      <a:endParaRPr lang="zh-CN" sz="1400" kern="100" dirty="0">
                        <a:solidFill>
                          <a:srgbClr val="000000"/>
                        </a:solidFill>
                        <a:latin typeface="NEU-BZ-S92"/>
                        <a:ea typeface="方正书宋_GBK"/>
                        <a:cs typeface="Times New Roman" panose="02020603050405020304"/>
                      </a:endParaRPr>
                    </a:p>
                  </a:txBody>
                  <a:tcPr marL="12095" marR="1209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2</TotalTime>
  <Words>890</Words>
  <Application>Microsoft Office PowerPoint</Application>
  <PresentationFormat>全屏显示(16:9)</PresentationFormat>
  <Paragraphs>190</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2018-12-29T04:00:02Z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