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4" r:id="rId2"/>
  </p:sldMasterIdLst>
  <p:sldIdLst>
    <p:sldId id="262" r:id="rId3"/>
    <p:sldId id="260" r:id="rId4"/>
    <p:sldId id="264" r:id="rId5"/>
    <p:sldId id="265" r:id="rId6"/>
    <p:sldId id="263" r:id="rId7"/>
    <p:sldId id="257" r:id="rId8"/>
    <p:sldId id="266" r:id="rId9"/>
    <p:sldId id="267" r:id="rId10"/>
    <p:sldId id="261" r:id="rId11"/>
    <p:sldId id="268"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2455" autoAdjust="0"/>
    <p:restoredTop sz="94660"/>
  </p:normalViewPr>
  <p:slideViewPr>
    <p:cSldViewPr snapToGrid="0">
      <p:cViewPr varScale="1">
        <p:scale>
          <a:sx n="88" d="100"/>
          <a:sy n="88" d="100"/>
        </p:scale>
        <p:origin x="-870"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428802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核心知识概览</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82241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85506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互动课堂理解</a:t>
            </a: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7438957"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轻松尝试应用</a:t>
            </a: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 Target="../slides/slide5.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 Target="../slides/slide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 Target="../slides/slide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 Target="../slides/slide2.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0">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21">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22">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3" action="ppaction://hlinksldjump"/>
            <a:extLst>
              <a:ext uri="{FF2B5EF4-FFF2-40B4-BE49-F238E27FC236}">
                <a16:creationId xmlns="" xmlns:a16="http://schemas.microsoft.com/office/drawing/2014/main" id="{0B19F015-BEB6-4FC5-9CAE-4521FE8BE88E}"/>
              </a:ext>
            </a:extLst>
          </p:cNvPr>
          <p:cNvSpPr/>
          <p:nvPr userDrawn="1"/>
        </p:nvSpPr>
        <p:spPr>
          <a:xfrm>
            <a:off x="2716077"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快乐预习感知</a:t>
            </a:r>
          </a:p>
        </p:txBody>
      </p:sp>
      <p:sp>
        <p:nvSpPr>
          <p:cNvPr id="10" name="矩形: 圆角 11">
            <a:hlinkClick r:id="rId24" action="ppaction://hlinksldjump"/>
            <a:extLst>
              <a:ext uri="{FF2B5EF4-FFF2-40B4-BE49-F238E27FC236}">
                <a16:creationId xmlns="" xmlns:a16="http://schemas.microsoft.com/office/drawing/2014/main" id="{8A2BC965-868C-43A1-B481-0147999F22D5}"/>
              </a:ext>
            </a:extLst>
          </p:cNvPr>
          <p:cNvSpPr/>
          <p:nvPr userDrawn="1"/>
        </p:nvSpPr>
        <p:spPr>
          <a:xfrm>
            <a:off x="5852679"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互动课堂理解</a:t>
            </a:r>
          </a:p>
        </p:txBody>
      </p:sp>
      <p:sp>
        <p:nvSpPr>
          <p:cNvPr id="11" name="矩形: 圆角 12">
            <a:hlinkClick r:id="rId25" action="ppaction://hlinksldjump"/>
            <a:extLst>
              <a:ext uri="{FF2B5EF4-FFF2-40B4-BE49-F238E27FC236}">
                <a16:creationId xmlns="" xmlns:a16="http://schemas.microsoft.com/office/drawing/2014/main" id="{9FEDF766-3B45-4992-BD42-E96DB1050301}"/>
              </a:ext>
            </a:extLst>
          </p:cNvPr>
          <p:cNvSpPr/>
          <p:nvPr userDrawn="1"/>
        </p:nvSpPr>
        <p:spPr>
          <a:xfrm>
            <a:off x="7420980"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轻松尝试应用</a:t>
            </a:r>
          </a:p>
        </p:txBody>
      </p:sp>
      <p:sp>
        <p:nvSpPr>
          <p:cNvPr id="12" name="矩形: 圆角 10">
            <a:hlinkClick r:id="rId26" action="ppaction://hlinksldjump"/>
            <a:extLst>
              <a:ext uri="{FF2B5EF4-FFF2-40B4-BE49-F238E27FC236}">
                <a16:creationId xmlns="" xmlns:a16="http://schemas.microsoft.com/office/drawing/2014/main" id="{0B19F015-BEB6-4FC5-9CAE-4521FE8BE88E}"/>
              </a:ext>
            </a:extLst>
          </p:cNvPr>
          <p:cNvSpPr/>
          <p:nvPr userDrawn="1"/>
        </p:nvSpPr>
        <p:spPr>
          <a:xfrm>
            <a:off x="4284378"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核心知识概览</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67" r:id="rId16"/>
    <p:sldLayoutId id="2147483665" r:id="rId17"/>
    <p:sldLayoutId id="2147483664" r:id="rId1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zh-CN" b="1" dirty="0"/>
              <a:t>第</a:t>
            </a:r>
            <a:r>
              <a:rPr lang="en-US" altLang="zh-CN" b="1" dirty="0"/>
              <a:t>21</a:t>
            </a:r>
            <a:r>
              <a:rPr lang="zh-CN" altLang="zh-CN" b="1" dirty="0"/>
              <a:t>课</a:t>
            </a:r>
            <a:r>
              <a:rPr lang="zh-CN" altLang="zh-CN" dirty="0"/>
              <a:t>　</a:t>
            </a:r>
            <a:r>
              <a:rPr lang="zh-CN" altLang="zh-CN" b="1" dirty="0"/>
              <a:t>清朝前期的文学</a:t>
            </a:r>
            <a:r>
              <a:rPr lang="zh-CN" altLang="zh-CN" b="1" dirty="0" smtClean="0"/>
              <a:t>艺术</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999345"/>
            <a:ext cx="8128000" cy="537377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某部名著的第七十六回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妙玉为黛玉、湘云中秋联诗续联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其中一联曰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钟鸣栊翠寺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鸡唱稻香村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。这部名著是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《窦娥冤》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《三国演义》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《红楼梦》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昆曲艺术的顶峰时期是在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明朝时</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清朝前期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清朝中期</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清朝末期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二、连线题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把相关的内容用直线连在一起。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《水浒传》</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曹雪芹　</a:t>
            </a:r>
            <a:r>
              <a:rPr lang="en-US" altLang="zh-CN" sz="2200" dirty="0" smtClean="0">
                <a:solidFill>
                  <a:srgbClr val="000000"/>
                </a:solidFill>
                <a:latin typeface="Times New Roman" panose="02020603050405020304" pitchFamily="18" charset="0"/>
                <a:cs typeface="Times New Roman" panose="02020603050405020304" pitchFamily="18" charset="0"/>
              </a:rPr>
              <a:t>	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最早的一部长篇历史小说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罗贯中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以农民起义为题材的小说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《三国演义》</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吴承恩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神话小说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《红楼梦》</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施耐庵</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古典小说的高峰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6156176" y="1400220"/>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8" name="矩形 7"/>
          <p:cNvSpPr>
            <a:spLocks noChangeAspect="1"/>
          </p:cNvSpPr>
          <p:nvPr/>
        </p:nvSpPr>
        <p:spPr>
          <a:xfrm>
            <a:off x="4072584" y="2575235"/>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cxnSp>
        <p:nvCxnSpPr>
          <p:cNvPr id="27" name="直接连接符 26"/>
          <p:cNvCxnSpPr/>
          <p:nvPr/>
        </p:nvCxnSpPr>
        <p:spPr>
          <a:xfrm>
            <a:off x="2130136" y="4894118"/>
            <a:ext cx="966355" cy="11949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166755" y="5340927"/>
            <a:ext cx="529936" cy="74814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130136" y="5299364"/>
            <a:ext cx="966355" cy="38446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4239491" y="5694218"/>
            <a:ext cx="457200" cy="1039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2441864" y="5340927"/>
            <a:ext cx="654627" cy="44680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4166755" y="4998027"/>
            <a:ext cx="529936" cy="3013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130136" y="4894118"/>
            <a:ext cx="966355" cy="11949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239491" y="4894118"/>
            <a:ext cx="457200" cy="11949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3938444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down)">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8724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一、《红楼梦》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《红楼梦》是清代艺术成就最高、影响最深远的小说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初名《</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晚期时排印面世。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生前</a:t>
            </a:r>
            <a:r>
              <a:rPr lang="zh-CN" altLang="zh-CN" sz="2200" dirty="0">
                <a:solidFill>
                  <a:srgbClr val="000000"/>
                </a:solidFill>
                <a:latin typeface="Times New Roman" panose="02020603050405020304" pitchFamily="18" charset="0"/>
                <a:cs typeface="Times New Roman" panose="02020603050405020304" pitchFamily="18" charset="0"/>
              </a:rPr>
              <a:t>基本定稿了前</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回。后来经</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整理续写了后</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以贵族青年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的爱情悲剧故事为主线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通过贾、史、王、薛四大家族的兴衰变化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深刻地反映了封建社会末期的社会现实和尖锐矛盾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揭露了统治阶级的奢靡与丑陋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从而揭示了封建社会走向衰亡的历史命运。作者重点塑造了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等反抗封建礼教、追求个性解放的典型人物形象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还热情地歌颂了被奴役、被蹂躏的奴婢进行抗争的精神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愤怒地批判了以专制家长为代表的顽固势力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具有深刻的社会意义。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310858" y="1862008"/>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石头</a:t>
            </a:r>
            <a:r>
              <a:rPr lang="zh-CN" altLang="zh-CN" sz="2200" dirty="0" smtClean="0">
                <a:solidFill>
                  <a:srgbClr val="FF0000"/>
                </a:solidFill>
                <a:latin typeface="Times New Roman" panose="02020603050405020304" pitchFamily="18" charset="0"/>
                <a:cs typeface="Times New Roman" panose="02020603050405020304" pitchFamily="18" charset="0"/>
              </a:rPr>
              <a:t>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3419872" y="1872399"/>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乾隆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732515" y="2282624"/>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曹雪芹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948264" y="2282624"/>
            <a:ext cx="819455"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高</a:t>
            </a:r>
            <a:r>
              <a:rPr lang="zh-CN" altLang="zh-CN" sz="2200" dirty="0" smtClean="0">
                <a:solidFill>
                  <a:srgbClr val="FF0000"/>
                </a:solidFill>
                <a:latin typeface="Times New Roman" panose="02020603050405020304" pitchFamily="18" charset="0"/>
                <a:cs typeface="Times New Roman" panose="02020603050405020304" pitchFamily="18" charset="0"/>
              </a:rPr>
              <a:t>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3286247" y="3079351"/>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贾宝玉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林黛玉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140187" y="4699260"/>
            <a:ext cx="272382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贾宝玉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林黛玉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830040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a:spLocks noChangeAspect="1"/>
          </p:cNvSpPr>
          <p:nvPr/>
        </p:nvSpPr>
        <p:spPr>
          <a:xfrm>
            <a:off x="508000" y="2479569"/>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全书背景广阔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头绪纷繁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但作者以严谨的结构、清晰的层次、精练而生动的语言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把故事的进展和人物的形象栩栩如生地展现出来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在艺术上达到了极高的水平。至今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《红楼梦》已被译成多种文字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成为世界文化宝库中不可多得的文学名著。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4045972"/>
      </p:ext>
    </p:extLst>
  </p:cSld>
  <p:clrMapOvr>
    <a:masterClrMapping/>
  </p:clrMapOvr>
  <p:transition spd="slow">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392692"/>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二、昆曲与京剧艺术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昆曲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原是流行于苏州昆山一带的昆山腔。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末期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成为一个全国性的剧种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代表作有汤显祖创作的《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》。清朝前期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洪昇的《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》、孔尚任的《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》成为昆曲的传世之作。清朝中期以后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逐渐走向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京剧</a:t>
            </a:r>
            <a:r>
              <a:rPr lang="en-US" altLang="zh-CN" sz="2200" dirty="0">
                <a:solidFill>
                  <a:srgbClr val="000000"/>
                </a:solidFill>
                <a:latin typeface="Times New Roman" panose="02020603050405020304" pitchFamily="18" charset="0"/>
                <a:cs typeface="Times New Roman" panose="02020603050405020304" pitchFamily="18" charset="0"/>
              </a:rPr>
              <a:t>:1790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乾隆皇帝</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岁寿辰时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四大徽班进京献艺。后来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徽调不断吸收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等地方戏的优点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加以创造和改进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在道光年间逐渐形成为一个新的剧种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092280" y="178484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明朝</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776746" y="2176998"/>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牡丹</a:t>
            </a:r>
            <a:r>
              <a:rPr lang="zh-CN" altLang="zh-CN" sz="2200" dirty="0" smtClean="0">
                <a:solidFill>
                  <a:srgbClr val="FF0000"/>
                </a:solidFill>
                <a:latin typeface="Times New Roman" panose="02020603050405020304" pitchFamily="18" charset="0"/>
                <a:cs typeface="Times New Roman" panose="02020603050405020304" pitchFamily="18" charset="0"/>
              </a:rPr>
              <a:t>亭</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915816" y="258445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顶峰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364817" y="2572729"/>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长生</a:t>
            </a:r>
            <a:r>
              <a:rPr lang="zh-CN" altLang="zh-CN" sz="2200" dirty="0" smtClean="0">
                <a:solidFill>
                  <a:srgbClr val="FF0000"/>
                </a:solidFill>
                <a:latin typeface="Times New Roman" panose="02020603050405020304" pitchFamily="18" charset="0"/>
                <a:cs typeface="Times New Roman" panose="02020603050405020304" pitchFamily="18" charset="0"/>
              </a:rPr>
              <a:t>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286270" y="2968146"/>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桃花</a:t>
            </a:r>
            <a:r>
              <a:rPr lang="zh-CN" altLang="zh-CN" sz="2200" dirty="0" smtClean="0">
                <a:solidFill>
                  <a:srgbClr val="FF0000"/>
                </a:solidFill>
                <a:latin typeface="Times New Roman" panose="02020603050405020304" pitchFamily="18" charset="0"/>
                <a:cs typeface="Times New Roman" panose="02020603050405020304" pitchFamily="18" charset="0"/>
              </a:rPr>
              <a:t>扇</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1088232" y="3390930"/>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衰落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2494159" y="4197740"/>
            <a:ext cx="498085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昆曲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秦腔</a:t>
            </a:r>
            <a:r>
              <a:rPr lang="zh-CN" altLang="zh-CN" sz="2200" dirty="0">
                <a:solidFill>
                  <a:srgbClr val="FF0000"/>
                </a:solidFill>
                <a:latin typeface="Times New Roman" panose="02020603050405020304" pitchFamily="18" charset="0"/>
                <a:cs typeface="Times New Roman" panose="02020603050405020304" pitchFamily="18" charset="0"/>
              </a:rPr>
              <a:t>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京</a:t>
            </a:r>
            <a:r>
              <a:rPr lang="zh-CN" altLang="zh-CN" sz="2200" dirty="0">
                <a:solidFill>
                  <a:srgbClr val="FF0000"/>
                </a:solidFill>
                <a:latin typeface="Times New Roman" panose="02020603050405020304" pitchFamily="18" charset="0"/>
                <a:cs typeface="Times New Roman" panose="02020603050405020304" pitchFamily="18" charset="0"/>
              </a:rPr>
              <a:t>调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汉调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044466" y="4998892"/>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皮黄</a:t>
            </a:r>
            <a:r>
              <a:rPr lang="zh-CN" altLang="zh-CN" sz="2200" dirty="0" smtClean="0">
                <a:solidFill>
                  <a:srgbClr val="FF0000"/>
                </a:solidFill>
                <a:latin typeface="Times New Roman" panose="02020603050405020304" pitchFamily="18" charset="0"/>
                <a:cs typeface="Times New Roman" panose="02020603050405020304" pitchFamily="18" charset="0"/>
              </a:rPr>
              <a:t>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4427984" y="4992993"/>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京戏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京剧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71530702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Z46.eps" descr="id:2147492738;FounderCES"/>
          <p:cNvPicPr/>
          <p:nvPr/>
        </p:nvPicPr>
        <p:blipFill>
          <a:blip r:embed="rId2"/>
          <a:stretch>
            <a:fillRect/>
          </a:stretch>
        </p:blipFill>
        <p:spPr>
          <a:xfrm>
            <a:off x="830174" y="1581784"/>
            <a:ext cx="7440987" cy="3546781"/>
          </a:xfrm>
          <a:prstGeom prst="rect">
            <a:avLst/>
          </a:prstGeom>
        </p:spPr>
      </p:pic>
    </p:spTree>
    <p:extLst>
      <p:ext uri="{BB962C8B-B14F-4D97-AF65-F5344CB8AC3E}">
        <p14:creationId xmlns:p14="http://schemas.microsoft.com/office/powerpoint/2010/main" xmlns="" val="2903852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我国古代四大名著体现了怎样的时代特点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明清时期资本主义的萌芽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使得人们在思想上产生了一定的变化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对以往的封建礼教产生了一定的怀疑。我国古代四大名著《三国演义》《水浒传》《西游记》《红楼梦》大都具有反封建的积极内容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体现了这一鲜明的时代特点。这四部作品是当时封建社会日趋腐败、没落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城乡人民反封建斗争深入发展在文学上的反映。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由于文化专制的空前加强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许多作者在题材的选择上往往回避现实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或取材于历史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或借助于神话传说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由于历史的局限性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作品在一定程度上仍未摆脱封建思想的桎梏。这些无不体现了明清时期鲜明的时代特点。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42640"/>
            <a:ext cx="8128000" cy="450732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明清时期是我国封建社会的晚期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统治者大兴文字狱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把文化专制推向顶峰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而古典小说却能一枝独秀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出现了诸多名家大作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市民生活的需要。明中叶以后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逐渐产生了资本主义的萌芽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新的经济因素必然要在包括文学艺术在内的社会意识形态中得到反映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所以最能够反映市民阶层思想感情和复杂的社会生活的通俗文艺形式小说和戏曲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便打破诗文一统天下的局面而得到长足的发展。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科学技术的发展。明清两代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随着工商业市镇的繁荣和书坊、刊刻印刷业的迅速发展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适合广大平民欣赏的趣味性小说因具有广阔的市场需要而广泛流传</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980687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文化专制的结果。明清两代统治阶级对知识分子采取笼络和高压两手政策。在这种情况下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许多文人心有余悸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不敢在诗文创作中触及现实政治。唐宋以来的正统诗文创作在明清时期发展受阻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文人墨客将创作的潜力发挥在小说创作上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客观上加强了小说创作的力量。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107214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3631"/>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明清时期文学成就最高的是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戏剧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清代小说中艺术成就最高、影响最深远的作品是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《三国演义》</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《水浒传》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《红楼梦》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《石头记》者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清康熙朝政治小说也。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这部小说的原作者是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司马迁</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罗贯中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吴承恩</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曹雪芹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350625" y="1669635"/>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7020272" y="2852936"/>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5" name="矩形 4"/>
          <p:cNvSpPr>
            <a:spLocks noChangeAspect="1"/>
          </p:cNvSpPr>
          <p:nvPr/>
        </p:nvSpPr>
        <p:spPr>
          <a:xfrm>
            <a:off x="1907704" y="4477947"/>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157361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7</TotalTime>
  <Words>957</Words>
  <Application>Microsoft Office PowerPoint</Application>
  <PresentationFormat>全屏显示(4:3)</PresentationFormat>
  <Paragraphs>58</Paragraphs>
  <Slides>10</Slides>
  <Notes>0</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主题2</vt:lpstr>
      <vt:lpstr>海阔天空</vt:lpstr>
      <vt:lpstr>第21课　清朝前期的文学艺术</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2019-03-06T03:14:41Z</dcterms:created>
  <dcterms:modified xsi:type="dcterms:W3CDTF">2019-03-28T03:45:12Z</dcterms:modified>
</cp:coreProperties>
</file>