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7"/>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83824" autoAdjust="0"/>
  </p:normalViewPr>
  <p:slideViewPr>
    <p:cSldViewPr>
      <p:cViewPr varScale="1">
        <p:scale>
          <a:sx n="75" d="100"/>
          <a:sy n="75" d="100"/>
        </p:scale>
        <p:origin x="-1416" y="-90"/>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452682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549824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562393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2871462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4158924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4288747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805796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615036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970364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732678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091804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62285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16.xml"/><Relationship Id="rId7" Type="http://schemas.openxmlformats.org/officeDocument/2006/relationships/slide" Target="slide21.xml"/><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 Id="rId9" Type="http://schemas.openxmlformats.org/officeDocument/2006/relationships/package" Target="../embeddings/Microsoft_Office_Word___2.docx"/></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17.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1.xml"/><Relationship Id="rId2" Type="http://schemas.openxmlformats.org/officeDocument/2006/relationships/slide" Target="slide22.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1.xml"/><Relationship Id="rId2" Type="http://schemas.openxmlformats.org/officeDocument/2006/relationships/slide" Target="slide22.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1.xml"/><Relationship Id="rId2" Type="http://schemas.openxmlformats.org/officeDocument/2006/relationships/slide" Target="slide22.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s>
</file>

<file path=ppt/slides/_rels/slide2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21.xml"/><Relationship Id="rId2" Type="http://schemas.openxmlformats.org/officeDocument/2006/relationships/slide" Target="slide22.xml"/><Relationship Id="rId1" Type="http://schemas.openxmlformats.org/officeDocument/2006/relationships/slideLayout" Target="../slideLayouts/slideLayout17.x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924525"/>
            <a:ext cx="6948264" cy="867656"/>
          </a:xfrm>
        </p:spPr>
        <p:txBody>
          <a:bodyPr/>
          <a:lstStyle/>
          <a:p>
            <a:r>
              <a:rPr lang="zh-CN" altLang="zh-CN" sz="2500" dirty="0"/>
              <a:t>专题六　近代工业文明的确立与纵深</a:t>
            </a:r>
            <a:r>
              <a:rPr lang="zh-CN" altLang="zh-CN" sz="2500" dirty="0" smtClean="0"/>
              <a:t>发展</a:t>
            </a:r>
            <a:r>
              <a:rPr lang="en-US" altLang="zh-CN" sz="2500" dirty="0" smtClean="0"/>
              <a:t/>
            </a:r>
            <a:br>
              <a:rPr lang="en-US" altLang="zh-CN" sz="2500" dirty="0" smtClean="0"/>
            </a:br>
            <a:r>
              <a:rPr lang="en-US" altLang="zh-CN" sz="2500" dirty="0" smtClean="0"/>
              <a:t>       ——</a:t>
            </a:r>
            <a:r>
              <a:rPr lang="en-US" altLang="zh-CN" sz="2500" dirty="0"/>
              <a:t>18</a:t>
            </a:r>
            <a:r>
              <a:rPr lang="zh-CN" altLang="zh-CN" sz="2500" dirty="0"/>
              <a:t>世纪中期至</a:t>
            </a:r>
            <a:r>
              <a:rPr lang="en-US" altLang="zh-CN" sz="2500" dirty="0"/>
              <a:t>20</a:t>
            </a:r>
            <a:r>
              <a:rPr lang="zh-CN" altLang="zh-CN" sz="2500" dirty="0"/>
              <a:t>世纪初的西方世界</a:t>
            </a:r>
          </a:p>
        </p:txBody>
      </p:sp>
    </p:spTree>
    <p:extLst>
      <p:ext uri="{BB962C8B-B14F-4D97-AF65-F5344CB8AC3E}">
        <p14:creationId xmlns:p14="http://schemas.microsoft.com/office/powerpoint/2010/main" xmlns="" val="1474908043"/>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德意志帝国君主立宪制的确立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分裂状况阻碍德意志资本主义的发展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普鲁士通过三次王朝战争统一德国。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确立</a:t>
            </a:r>
            <a:r>
              <a:rPr lang="en-US" altLang="zh-CN" sz="2200" dirty="0">
                <a:solidFill>
                  <a:srgbClr val="000000"/>
                </a:solidFill>
                <a:latin typeface="Times New Roman" panose="02020603050405020304" pitchFamily="18" charset="0"/>
                <a:cs typeface="Times New Roman" panose="02020603050405020304" pitchFamily="18" charset="0"/>
              </a:rPr>
              <a:t>:1871</a:t>
            </a:r>
            <a:r>
              <a:rPr lang="zh-CN" altLang="zh-CN" sz="2200" dirty="0">
                <a:solidFill>
                  <a:srgbClr val="000000"/>
                </a:solidFill>
                <a:latin typeface="Times New Roman" panose="02020603050405020304" pitchFamily="18" charset="0"/>
                <a:cs typeface="Times New Roman" panose="02020603050405020304" pitchFamily="18" charset="0"/>
              </a:rPr>
              <a:t>年制定《德意志帝国宪法》。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皇帝掌握国家大权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是国家元首和军队统帅。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宰相主持内阁工作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由皇帝任命并对其负责。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联邦议会和帝国议会是立法机构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帝国议会由成年男子选举产生。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带有浓厚的专制主义和军国主义色彩。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促进了资本主义的迅速发展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使德国跻身世界强国之列。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8235109"/>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四、科学社会主义理论的诞生和国际工人运动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马克思主义的诞生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经济条件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资本主义制度的各种弊病日益暴露。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思想来源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英国的古典政治经济学、英法的空想社会主义、德意志的古典哲学。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阶级基础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欧洲的三大工人运动标志着无产阶级作为独立的力量登上历史舞台。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标志</a:t>
            </a:r>
            <a:r>
              <a:rPr lang="en-US" altLang="zh-CN" sz="2200" dirty="0">
                <a:solidFill>
                  <a:srgbClr val="000000"/>
                </a:solidFill>
                <a:latin typeface="Times New Roman" panose="02020603050405020304" pitchFamily="18" charset="0"/>
                <a:cs typeface="Times New Roman" panose="02020603050405020304" pitchFamily="18" charset="0"/>
              </a:rPr>
              <a:t>:1848</a:t>
            </a:r>
            <a:r>
              <a:rPr lang="zh-CN" altLang="zh-CN" sz="2200" dirty="0">
                <a:solidFill>
                  <a:srgbClr val="000000"/>
                </a:solidFill>
                <a:latin typeface="Times New Roman" panose="02020603050405020304" pitchFamily="18" charset="0"/>
                <a:cs typeface="Times New Roman" panose="02020603050405020304" pitchFamily="18" charset="0"/>
              </a:rPr>
              <a:t>年《共产党宣言》的发表。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无产阶级的斗争有了科学理论的指导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促进了社会主义运动的发展。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6242182"/>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巴黎公社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普法战争失败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法国资产阶级临时政府屈膝求和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人民强烈不满。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1871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巴黎人民推翻了资产阶级临时政府的统治。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1871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巴黎公社建立。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1871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月下旬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巴黎公社被镇压。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巴黎公社是无产阶级建立政权的第一次伟大尝试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丰富了马克思主义的学说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为国际共产主义运动提供了经验和教训。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8260848"/>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229103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b="1">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世纪的科学与文学艺术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生物进化论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诞生标志</a:t>
            </a:r>
            <a:r>
              <a:rPr lang="en-US" altLang="zh-CN" sz="2200">
                <a:solidFill>
                  <a:srgbClr val="000000"/>
                </a:solidFill>
                <a:latin typeface="Times New Roman" panose="02020603050405020304" pitchFamily="18" charset="0"/>
                <a:cs typeface="Times New Roman" panose="02020603050405020304" pitchFamily="18" charset="0"/>
              </a:rPr>
              <a:t>:1859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达尔文《物种起源》的发表。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生物进化论是对封建神学创世说的有力挑战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开创了生物科学发展的新时期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对处于国家危亡时期的中国思想界也产生了巨大震动</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613927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478508"/>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世纪的世界文学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浪漫主义文学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深入发掘人类的情感世界。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代表作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雨果的《巴黎圣母院》、雪莱的《解放了的普罗米修斯》等。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现实主义文学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典型地再现社会风貌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深入剖析社会生活的本质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揭露和批判社会的罪恶。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代表作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法国巴尔扎克的《人间喜剧》、俄国列夫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托尔斯泰的《战争与和平》等。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05961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世纪的世界艺术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浪漫主义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注重情感表现和画面整体的完整、统一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代表作有法国德拉克洛瓦的《自由引导人民》等。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现实主义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注重表现社会现实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代表作有法国米勒的《拾穗者》、俄国列宾的《伏尔加河上的纤夫》等。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印象画派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将光和色作为研究重点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追求强烈的个人感受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代表作有法国莫奈的《日出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荷兰凡高的《向日葵》等。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浪漫主义音乐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贝多芬开创了浪漫主义音乐的先河。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电影</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法国卢米埃尔兄弟首次向公众放映自己拍摄的电影短片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这标志着电影的诞生。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0112324"/>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椭圆 12">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351159"/>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珍妮</a:t>
            </a:r>
            <a:r>
              <a:rPr lang="zh-CN" altLang="zh-CN" sz="2200" dirty="0">
                <a:solidFill>
                  <a:srgbClr val="000000"/>
                </a:solidFill>
                <a:latin typeface="Times New Roman" panose="02020603050405020304" pitchFamily="18" charset="0"/>
                <a:cs typeface="Times New Roman" panose="02020603050405020304" pitchFamily="18" charset="0"/>
              </a:rPr>
              <a:t>纺纱机的发明者哈格里夫斯原是织工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骡机的发明者克伦普顿是个纺纱工兼织工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生产熟铁的搅拌法是手工工场主科特和他的工头彼得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奥尼恩斯发明的。这反映出工业革命初期</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科学和技术尚未真正结合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技术发明依赖于科学的新发现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手工工场主垄断了新技术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新技术传播进程缓慢而不平衡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6876256" y="2143247"/>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4" name="矩形 3"/>
          <p:cNvSpPr>
            <a:spLocks noChangeAspect="1"/>
          </p:cNvSpPr>
          <p:nvPr/>
        </p:nvSpPr>
        <p:spPr>
          <a:xfrm>
            <a:off x="508000" y="421069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织工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纺纱工兼织工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手工工场主科特和他的工头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可知第一次工业革命的发明者大都是技术娴熟的工人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这反映了科学和技术尚未真正结合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项与材料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珍妮纺纱机的发明者哈格里夫斯原是织工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等信息不符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材料与新技术传播进程无关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5" name="椭圆 14">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8"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844824"/>
            <a:ext cx="8128000" cy="904863"/>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smtClean="0">
                <a:solidFill>
                  <a:srgbClr val="000000"/>
                </a:solidFill>
                <a:latin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下</a:t>
            </a:r>
            <a:r>
              <a:rPr lang="zh-CN" altLang="zh-CN" sz="2200" dirty="0">
                <a:solidFill>
                  <a:srgbClr val="000000"/>
                </a:solidFill>
                <a:latin typeface="Times New Roman" panose="02020603050405020304" pitchFamily="18" charset="0"/>
                <a:cs typeface="Times New Roman" panose="02020603050405020304" pitchFamily="18" charset="0"/>
              </a:rPr>
              <a:t>表是英国普通工人食物消费状况变化统计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此表反映了两次工业革命期间</a:t>
            </a:r>
            <a:r>
              <a:rPr lang="en-US" altLang="zh-CN" sz="2200" dirty="0" smtClean="0">
                <a:solidFill>
                  <a:srgbClr val="000000"/>
                </a:solidFill>
                <a:latin typeface="Times New Roman" panose="02020603050405020304" pitchFamily="18" charset="0"/>
              </a:rPr>
              <a:t>(</a:t>
            </a:r>
            <a:r>
              <a:rPr lang="en-US" altLang="zh-CN" sz="2200" b="1" dirty="0" smtClean="0">
                <a:solidFill>
                  <a:srgbClr val="000000"/>
                </a:solidFill>
                <a:latin typeface="Times New Roman" panose="02020603050405020304" pitchFamily="18" charset="0"/>
              </a:rPr>
              <a:t>    </a:t>
            </a:r>
            <a:r>
              <a:rPr lang="en-US" altLang="zh-CN" sz="2200" dirty="0" smtClean="0">
                <a:solidFill>
                  <a:srgbClr val="000000"/>
                </a:solidFill>
                <a:latin typeface="Times New Roman" panose="02020603050405020304" pitchFamily="18" charset="0"/>
              </a:rPr>
              <a:t>)</a:t>
            </a:r>
            <a:endParaRPr lang="zh-CN" altLang="en-US" sz="2200" dirty="0"/>
          </a:p>
        </p:txBody>
      </p:sp>
      <p:sp>
        <p:nvSpPr>
          <p:cNvPr id="5" name="矩形 4"/>
          <p:cNvSpPr>
            <a:spLocks noChangeAspect="1"/>
          </p:cNvSpPr>
          <p:nvPr/>
        </p:nvSpPr>
        <p:spPr>
          <a:xfrm>
            <a:off x="508000" y="4334660"/>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工人工资水平普遍</a:t>
            </a:r>
            <a:r>
              <a:rPr lang="zh-CN" altLang="zh-CN" sz="2200" dirty="0" smtClean="0">
                <a:solidFill>
                  <a:srgbClr val="000000"/>
                </a:solidFill>
                <a:latin typeface="Times New Roman" panose="02020603050405020304" pitchFamily="18" charset="0"/>
                <a:cs typeface="Times New Roman" panose="02020603050405020304" pitchFamily="18" charset="0"/>
              </a:rPr>
              <a:t>较低</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加工食品超过了农业食品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工人家庭支出水平</a:t>
            </a:r>
            <a:r>
              <a:rPr lang="zh-CN" altLang="zh-CN" sz="2200" dirty="0" smtClean="0">
                <a:solidFill>
                  <a:srgbClr val="000000"/>
                </a:solidFill>
                <a:latin typeface="Times New Roman" panose="02020603050405020304" pitchFamily="18" charset="0"/>
                <a:cs typeface="Times New Roman" panose="02020603050405020304" pitchFamily="18" charset="0"/>
              </a:rPr>
              <a:t>提高</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英国人注重食物的多样化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2028857" y="2271871"/>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graphicFrame>
        <p:nvGraphicFramePr>
          <p:cNvPr id="12" name="对象 11"/>
          <p:cNvGraphicFramePr>
            <a:graphicFrameLocks noChangeAspect="1"/>
          </p:cNvGraphicFramePr>
          <p:nvPr>
            <p:extLst>
              <p:ext uri="{D42A27DB-BD31-4B8C-83A1-F6EECF244321}">
                <p14:modId xmlns:p14="http://schemas.microsoft.com/office/powerpoint/2010/main" xmlns="" val="4106090169"/>
              </p:ext>
            </p:extLst>
          </p:nvPr>
        </p:nvGraphicFramePr>
        <p:xfrm>
          <a:off x="508000" y="2750484"/>
          <a:ext cx="8128000" cy="2045890"/>
        </p:xfrm>
        <a:graphic>
          <a:graphicData uri="http://schemas.openxmlformats.org/presentationml/2006/ole">
            <p:oleObj spid="_x0000_s55298" name="文档" r:id="rId9" imgW="3948631" imgH="994137" progId="Word.Document.12">
              <p:embed/>
            </p:oleObj>
          </a:graphicData>
        </a:graphic>
      </p:graphicFrame>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4" name="矩形 1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从表中可以看出英国普通工人肉类消费和水果消费增加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这反映出工人工资水平提高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根据表中内容无法比较加工食品和农业食品的多少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英国普通工人肉类消费和水果消费增加反映了工人家庭支出水平提高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从表中可以看出英国食物的多样化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但这不属于两次工业革命期间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消费状况变化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8560888"/>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432686"/>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法兰西</a:t>
            </a:r>
            <a:r>
              <a:rPr lang="zh-CN" altLang="zh-CN" sz="2200" dirty="0">
                <a:solidFill>
                  <a:srgbClr val="000000"/>
                </a:solidFill>
                <a:latin typeface="Times New Roman" panose="02020603050405020304" pitchFamily="18" charset="0"/>
                <a:cs typeface="Times New Roman" panose="02020603050405020304" pitchFamily="18" charset="0"/>
              </a:rPr>
              <a:t>第三共和国政治制度虽然存在种种不稳定因素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但在每一种不稳定因素背后都蕴藏着与其相抵消的稳定机制。因此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第三共和国政治制度在政局动荡不安的表象下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维持了资产阶级相对稳定的统治。这主要是因为</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共和派力量十分</a:t>
            </a:r>
            <a:r>
              <a:rPr lang="zh-CN" altLang="zh-CN" sz="2200" dirty="0" smtClean="0">
                <a:solidFill>
                  <a:srgbClr val="000000"/>
                </a:solidFill>
                <a:latin typeface="Times New Roman" panose="02020603050405020304" pitchFamily="18" charset="0"/>
                <a:cs typeface="Times New Roman" panose="02020603050405020304" pitchFamily="18" charset="0"/>
              </a:rPr>
              <a:t>强大</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法国政权结构非常稳定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分权制衡机制的</a:t>
            </a:r>
            <a:r>
              <a:rPr lang="zh-CN" altLang="zh-CN" sz="2200" dirty="0" smtClean="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总统仅是形式上的元首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3419872" y="2654129"/>
            <a:ext cx="442750" cy="498598"/>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C </a:t>
            </a:r>
            <a:endParaRPr lang="zh-CN" altLang="en-US" sz="2200" dirty="0"/>
          </a:p>
        </p:txBody>
      </p:sp>
      <p:sp>
        <p:nvSpPr>
          <p:cNvPr id="4" name="矩形 3"/>
          <p:cNvSpPr>
            <a:spLocks noChangeAspect="1"/>
          </p:cNvSpPr>
          <p:nvPr/>
        </p:nvSpPr>
        <p:spPr>
          <a:xfrm>
            <a:off x="508000" y="3849426"/>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1875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年法国议会以一票优势通过了法兰西第三共和国宪法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所以共和派力量并不是十分强大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法国政权稳定是一种表象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材料是问稳定的原因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每一种不稳定因素背后都蕴藏着与其相抵消的稳定机制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这体现了法国政治结构中的分权制衡的作用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在法国政体中总统不仅是形式上的元首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也是事实上的元首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3" name="Z08.eps" descr="id:2147486905;FounderCES"/>
          <p:cNvPicPr/>
          <p:nvPr/>
        </p:nvPicPr>
        <p:blipFill>
          <a:blip r:embed="rId3"/>
          <a:stretch>
            <a:fillRect/>
          </a:stretch>
        </p:blipFill>
        <p:spPr>
          <a:xfrm>
            <a:off x="683568" y="1217534"/>
            <a:ext cx="7776864" cy="5128908"/>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495175"/>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有</a:t>
            </a:r>
            <a:r>
              <a:rPr lang="zh-CN" altLang="zh-CN" sz="2200" dirty="0">
                <a:solidFill>
                  <a:srgbClr val="000000"/>
                </a:solidFill>
                <a:latin typeface="Times New Roman" panose="02020603050405020304" pitchFamily="18" charset="0"/>
                <a:cs typeface="Times New Roman" panose="02020603050405020304" pitchFamily="18" charset="0"/>
              </a:rPr>
              <a:t>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就俾斯麦的君主制信念而言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他身上寄宿着一个中世纪的灵魂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俾斯麦在实践中走出了一条忽视甚至压制自由民主、专注于资本主义和民族主义的强权道路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。他将人道主义贬低为无用的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。据此观点可推知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德意志君主制违背潮流</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德意志帝国潜伏了危机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俾斯麦是君主的代言人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俾斯麦致力于复辟帝制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4530436" y="2706498"/>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508000" y="392609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德意志君主制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君主立宪制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在当时来说是顺应历史发展潮流的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俾斯麦在实践中走出了一条忽视甚至压制自由民主、专注于资本主义和民族主义的强权道路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可知德意志帝国潜伏着危机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材料无法体现俾斯麦是君主的代言人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俾斯麦致力于复辟帝制不符合史实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68616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巴黎公社</a:t>
            </a:r>
            <a:r>
              <a:rPr lang="zh-CN" altLang="zh-CN" sz="2200" dirty="0">
                <a:solidFill>
                  <a:srgbClr val="000000"/>
                </a:solidFill>
                <a:latin typeface="Times New Roman" panose="02020603050405020304" pitchFamily="18" charset="0"/>
                <a:cs typeface="Times New Roman" panose="02020603050405020304" pitchFamily="18" charset="0"/>
              </a:rPr>
              <a:t>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公社委员会公告中指出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你们将创立真正代表人民的机构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能找到永远不以主子自居的代表人。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这反映了公社委员会</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坚持了无产阶级专政</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极力推行直接民主制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实行了人民监督制度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坚持人民公仆的宗旨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1474445" y="2503287"/>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508000" y="372046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真正代表人民的机构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能找到永远不以主子自居的代表人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与无产阶级专政无关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材料没有涉及民主制实行的方式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材料没有涉及巴黎公社的监督制度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真正代表人民的机构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能找到永远不以主子自居的代表人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反映出公社委员会坚持为人民服务的工作宗旨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矩形 12"/>
          <p:cNvSpPr>
            <a:spLocks noChangeAspect="1"/>
          </p:cNvSpPr>
          <p:nvPr/>
        </p:nvSpPr>
        <p:spPr>
          <a:xfrm>
            <a:off x="508000" y="1446957"/>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阅读</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荷兰、英国及法国的东印度公司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还有利凡特公司、哈德逊湾公司等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都是股份公司。股份公司把投资与经营管理、商业活动分开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使投资者从经营管理的责任下解放出来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可以调动大量资金投入商业冒险事业。任何想把少量资金投于贸易事业的人都用不着自己操心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只是以认购股票的形式进行投资就可以了。股份公司在组织上逐渐趋于完备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一切管理事务都委托给通过选举产生的董事会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再由董事会选出可靠的人去管理经营业务。这种商业组织形式有利于把分散的资金集中起来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用于大规模的商业冒险事业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是动员经济力量从事海外贸易的最有效的工具。商业上的这些进步给西欧的商业带来了活力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从而加强了西欧向海外殖民扩张的力量。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290857"/>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9" name="矩形 8"/>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在资本主义经济发展进程中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股份制是经济运行机制中一项意义重大的创举。它是以入股方式把分散的、属于不同人所有的资本要素集中起来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统一使用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合伙经营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按股分红的一种经济组织形式。早在</a:t>
            </a:r>
            <a:r>
              <a:rPr lang="en-US" altLang="zh-CN" sz="2200" dirty="0">
                <a:solidFill>
                  <a:srgbClr val="000000"/>
                </a:solidFill>
                <a:latin typeface="Times New Roman" panose="02020603050405020304" pitchFamily="18" charset="0"/>
                <a:cs typeface="Times New Roman" panose="02020603050405020304" pitchFamily="18" charset="0"/>
              </a:rPr>
              <a:t>1602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年成立的荷兰东印度公司就已按股份制的运作方式进行经营活动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但当时的股份公司主要限于商业贸易领域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且资本规模小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制度不健全。真正意义上的股份制直到英国工业革命时期才逐步建立起来。到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由股份公司和股票交易所等构成的股份经济在资本主义国家的经济中已占主导地位。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201259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9" name="矩形 8"/>
          <p:cNvSpPr>
            <a:spLocks noChangeAspect="1"/>
          </p:cNvSpPr>
          <p:nvPr/>
        </p:nvSpPr>
        <p:spPr>
          <a:xfrm>
            <a:off x="508000" y="144425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概括股份公司出现的背景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新航路的开辟和殖民扩张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海外贸易的发展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商业革命的推动。作用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把投资与经营管理、商业活动分开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集中资金用于大规模的商业冒险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加强了西欧向海外殖民扩张的力量。</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结合所学知识可知是新航路的开辟和殖民扩张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海外贸易的发展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商业革命的推动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把投资与经营管理、商业活动分开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使投资者从经营管理的责任下解放出来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可以调动大量资金投入商业冒险事业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得出把投资与经营管理、商业活动分开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集中资金用于大规模的商业冒险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给西欧的商业带来了活力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从而加强了西欧向海外殖民扩张的力量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得出加强了西欧向海外殖民扩张的力量</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6280972"/>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wipe(down)">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9" name="矩形 8"/>
          <p:cNvSpPr>
            <a:spLocks noChangeAspect="1"/>
          </p:cNvSpPr>
          <p:nvPr/>
        </p:nvSpPr>
        <p:spPr>
          <a:xfrm>
            <a:off x="508000" y="138160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股份制</a:t>
            </a:r>
            <a:r>
              <a:rPr lang="zh-CN" altLang="zh-CN" sz="2200">
                <a:solidFill>
                  <a:srgbClr val="000000"/>
                </a:solidFill>
                <a:latin typeface="Times New Roman" panose="02020603050405020304" pitchFamily="18" charset="0"/>
                <a:cs typeface="Times New Roman" panose="02020603050405020304" pitchFamily="18" charset="0"/>
              </a:rPr>
              <a:t>同</a:t>
            </a:r>
            <a:r>
              <a:rPr lang="zh-CN" altLang="zh-CN" sz="2200" smtClean="0">
                <a:solidFill>
                  <a:srgbClr val="000000"/>
                </a:solidFill>
                <a:latin typeface="Times New Roman" panose="02020603050405020304" pitchFamily="18" charset="0"/>
                <a:cs typeface="Times New Roman" panose="02020603050405020304" pitchFamily="18" charset="0"/>
              </a:rPr>
              <a:t>蒸汽机是</a:t>
            </a:r>
            <a:r>
              <a:rPr lang="zh-CN" altLang="zh-CN" sz="2200" dirty="0">
                <a:solidFill>
                  <a:srgbClr val="000000"/>
                </a:solidFill>
                <a:latin typeface="Times New Roman" panose="02020603050405020304" pitchFamily="18" charset="0"/>
                <a:cs typeface="Times New Roman" panose="02020603050405020304" pitchFamily="18" charset="0"/>
              </a:rPr>
              <a:t>推动工业革命的两大革命因素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在某种意义上说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前者比后者的生命力更强。根据材料二并结合所学知识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提示从不同角度来看待历史问题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言之成理即可。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从文明属性看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股份制属于经济中的制度文明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而蒸汽机是人类物质文明的成果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又是当时历史阶段生产力发展的标志。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从作用看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股份制同蒸汽机一起解决了工业革命中巨额资本投入和机械动力两大关键问题。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从影响看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蒸汽机的先进性在第二次工业革命中就为内燃机取代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而股份制能够适应不断发展的生产力要求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在今天的经济生活中仍然发挥着越来越大的作用。</a:t>
            </a:r>
            <a:r>
              <a:rPr lang="zh-CN"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从文明属性、作用、影响等多角度回答股份制与蒸汽机的历史地位即可</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8565715"/>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wipe(down)">
                                      <p:cBhvr>
                                        <p:cTn id="10" dur="500"/>
                                        <p:tgtEl>
                                          <p:spTgt spid="9">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wipe(down)">
                                      <p:cBhvr>
                                        <p:cTn id="13" dur="500"/>
                                        <p:tgtEl>
                                          <p:spTgt spid="9">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
                                            <p:txEl>
                                              <p:pRg st="4" end="4"/>
                                            </p:txEl>
                                          </p:spTgt>
                                        </p:tgtEl>
                                        <p:attrNameLst>
                                          <p:attrName>style.visibility</p:attrName>
                                        </p:attrNameLst>
                                      </p:cBhvr>
                                      <p:to>
                                        <p:strVal val="visible"/>
                                      </p:to>
                                    </p:set>
                                    <p:animEffect transition="in" filter="wipe(down)">
                                      <p:cBhvr>
                                        <p:cTn id="16" dur="500"/>
                                        <p:tgtEl>
                                          <p:spTgt spid="9">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wipe(down)">
                                      <p:cBhvr>
                                        <p:cTn id="21"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053673095"/>
              </p:ext>
            </p:extLst>
          </p:nvPr>
        </p:nvGraphicFramePr>
        <p:xfrm>
          <a:off x="508000" y="2015195"/>
          <a:ext cx="8128000" cy="3141997"/>
        </p:xfrm>
        <a:graphic>
          <a:graphicData uri="http://schemas.openxmlformats.org/presentationml/2006/ole">
            <p:oleObj spid="_x0000_s54274" name="文档" r:id="rId4" imgW="3946425" imgH="1525266" progId="Word.Document.12">
              <p:embed/>
            </p:oleObj>
          </a:graphicData>
        </a:graphic>
      </p:graphicFrame>
    </p:spTree>
    <p:extLst>
      <p:ext uri="{BB962C8B-B14F-4D97-AF65-F5344CB8AC3E}">
        <p14:creationId xmlns:p14="http://schemas.microsoft.com/office/powerpoint/2010/main" xmlns="" val="2494845076"/>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一、两次工业革命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工业革命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资本主义制度在英国确立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殖民掠夺等资本原始积累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工场手工业的发展提供了技术基础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拥有广阔的殖民地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通过圈地运动获得大量自由劳动力。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进程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开始</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哈格里夫斯发明珍妮纺纱机。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瓦特的改良蒸汽机使工业生产突破了自然条件的限制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蒸汽时代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美国人富尔顿发明汽船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英国人史蒂芬孙发明蒸汽机车。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:1840</a:t>
            </a:r>
            <a:r>
              <a:rPr lang="zh-CN" altLang="zh-CN" sz="2200" dirty="0">
                <a:solidFill>
                  <a:srgbClr val="000000"/>
                </a:solidFill>
                <a:latin typeface="Times New Roman" panose="02020603050405020304" pitchFamily="18" charset="0"/>
                <a:cs typeface="Times New Roman" panose="02020603050405020304" pitchFamily="18" charset="0"/>
              </a:rPr>
              <a:t>年前后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英国大机器生产基本取代工场手工业。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人类历史进入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蒸汽时代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工厂制度成为工业生产的基本组织形式。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阶级结构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社会逐渐形成工业资产阶级和工业无产阶级两大直接对立的阶级。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世界市场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资本主义</a:t>
            </a:r>
            <a:r>
              <a:rPr lang="zh-CN" altLang="zh-CN" sz="2200" smtClean="0">
                <a:solidFill>
                  <a:srgbClr val="000000"/>
                </a:solidFill>
                <a:latin typeface="Times New Roman" panose="02020603050405020304" pitchFamily="18" charset="0"/>
                <a:cs typeface="Times New Roman" panose="02020603050405020304" pitchFamily="18" charset="0"/>
              </a:rPr>
              <a:t>世界市场</a:t>
            </a:r>
            <a:r>
              <a:rPr lang="zh-CN" altLang="en-US" sz="2200">
                <a:solidFill>
                  <a:srgbClr val="000000"/>
                </a:solidFill>
                <a:latin typeface="Times New Roman" panose="02020603050405020304" pitchFamily="18" charset="0"/>
                <a:cs typeface="Times New Roman" panose="02020603050405020304" pitchFamily="18" charset="0"/>
              </a:rPr>
              <a:t>基本</a:t>
            </a:r>
            <a:r>
              <a:rPr lang="zh-CN" altLang="zh-CN" sz="2200" smtClean="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欧美列强成为机器工业生产的中心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亚、非、拉地区成为原料产地和工业品销售市场。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经济结构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工业取代农业成为主导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城市化进程加快。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1402904"/>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974414"/>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第二次工业革命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科学理论的重大突破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资本主义制度在世界范围内普遍确立。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电力的应用</a:t>
            </a:r>
            <a:r>
              <a:rPr lang="en-US" altLang="zh-CN" sz="2200" dirty="0">
                <a:solidFill>
                  <a:srgbClr val="000000"/>
                </a:solidFill>
                <a:latin typeface="Times New Roman" panose="02020603050405020304" pitchFamily="18" charset="0"/>
                <a:cs typeface="Times New Roman" panose="02020603050405020304" pitchFamily="18" charset="0"/>
              </a:rPr>
              <a:t>:1866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德国人西门子研制发电机成功</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电动机也被制造出来。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新交通工具</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世纪七八十年代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内燃机问世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随后汽车和飞机相继问世。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石油化工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内燃机的发明推动了化学工业的发展。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人类历史进入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电气时代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垄断组织成为资本主义生产的主要形式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自由资本主义过渡到了垄断资本主义。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世界市场</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资本主义世界市场进一步发展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并最终建立起来。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243208"/>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4" name="矩形 3"/>
          <p:cNvSpPr>
            <a:spLocks noChangeAspect="1"/>
          </p:cNvSpPr>
          <p:nvPr/>
        </p:nvSpPr>
        <p:spPr>
          <a:xfrm>
            <a:off x="508000" y="2107334"/>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二、资本主义世界市场的形成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开始于新航路</a:t>
            </a:r>
            <a:r>
              <a:rPr lang="zh-CN" altLang="zh-CN" sz="2200">
                <a:solidFill>
                  <a:srgbClr val="000000"/>
                </a:solidFill>
                <a:latin typeface="Times New Roman" panose="02020603050405020304" pitchFamily="18" charset="0"/>
                <a:cs typeface="Times New Roman" panose="02020603050405020304" pitchFamily="18" charset="0"/>
              </a:rPr>
              <a:t>开辟</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基本</a:t>
            </a:r>
            <a:r>
              <a:rPr lang="zh-CN" altLang="zh-CN" sz="2200" smtClean="0">
                <a:solidFill>
                  <a:srgbClr val="000000"/>
                </a:solidFill>
                <a:latin typeface="Times New Roman" panose="02020603050405020304" pitchFamily="18" charset="0"/>
                <a:cs typeface="Times New Roman" panose="02020603050405020304" pitchFamily="18" charset="0"/>
              </a:rPr>
              <a:t>形成</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世纪中后期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最终形成于</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方式和条件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国际贸易、资本输出和武力威逼。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交通运输的改进和通信技术的发展。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生产、贸易和资本的国际化及世界性经济危机等。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0123381"/>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积极影响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促进了西方资本主义和世界各国社会生产力的发展。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使先进生产方式扩展到世界各地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推动了人类的近代化进程。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加强了世界各国的经济联系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使世界成为一个不可分割的整体。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消极影响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对落后国家和地区进行掠夺和奴役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给殖民地和半殖民地国家带来了深重的灾难。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建立在少数资本主义国家对落后国家的剥削与压迫基础上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加剧了贫富差距。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5411207"/>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971715"/>
            <a:ext cx="8168456" cy="5780044"/>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三、资本主义政治体制的发展演变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:1832</a:t>
            </a:r>
            <a:r>
              <a:rPr lang="zh-CN" altLang="zh-CN" sz="2200" dirty="0">
                <a:solidFill>
                  <a:srgbClr val="000000"/>
                </a:solidFill>
                <a:latin typeface="Times New Roman" panose="02020603050405020304" pitchFamily="18" charset="0"/>
                <a:cs typeface="Times New Roman" panose="02020603050405020304" pitchFamily="18" charset="0"/>
              </a:rPr>
              <a:t>年议会改革壮大了新兴工业资产阶级的力量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为工业资本主义的进一步发展提供了保障。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形成了两党制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两党对垒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交替执政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成为美国共和政体的一大特色。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法国共和制的确立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确立</a:t>
            </a:r>
            <a:r>
              <a:rPr lang="en-US" altLang="zh-CN" sz="2200" dirty="0">
                <a:solidFill>
                  <a:srgbClr val="000000"/>
                </a:solidFill>
                <a:latin typeface="Times New Roman" panose="02020603050405020304" pitchFamily="18" charset="0"/>
                <a:cs typeface="Times New Roman" panose="02020603050405020304" pitchFamily="18" charset="0"/>
              </a:rPr>
              <a:t>:1875</a:t>
            </a:r>
            <a:r>
              <a:rPr lang="zh-CN" altLang="zh-CN" sz="2200" dirty="0">
                <a:solidFill>
                  <a:srgbClr val="000000"/>
                </a:solidFill>
                <a:latin typeface="Times New Roman" panose="02020603050405020304" pitchFamily="18" charset="0"/>
                <a:cs typeface="Times New Roman" panose="02020603050405020304" pitchFamily="18" charset="0"/>
              </a:rPr>
              <a:t>年法国议会以一票优势通过了法兰西第三共和国宪法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以法律形式正式确立了共和政体。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立法权属于议会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议会由参议院和众议院组成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众议院议员由成年男子直接选出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任期四年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参议院议员由间接选举产生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任期九年。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行政权由总统掌握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总统由参众两院联席会议选举产生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任期</a:t>
            </a:r>
            <a:r>
              <a:rPr lang="zh-CN" altLang="zh-CN" sz="2200" smtClean="0">
                <a:solidFill>
                  <a:srgbClr val="000000"/>
                </a:solidFill>
                <a:latin typeface="Times New Roman" panose="02020603050405020304" pitchFamily="18" charset="0"/>
                <a:cs typeface="Times New Roman" panose="02020603050405020304" pitchFamily="18" charset="0"/>
              </a:rPr>
              <a:t>七年。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为法国资本主义的发展创造了有利条件。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144613"/>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600</TotalTime>
  <Words>2442</Words>
  <Application>Microsoft Office PowerPoint</Application>
  <PresentationFormat>全屏显示(4:3)</PresentationFormat>
  <Paragraphs>225</Paragraphs>
  <Slides>25</Slides>
  <Notes>14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主管人员</vt:lpstr>
      <vt:lpstr>文档</vt:lpstr>
      <vt:lpstr>专题六　近代工业文明的确立与纵深发展        ——18世纪中期至20世纪初的西方世界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2019-03-20T07:35:06Z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