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5"/>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7" autoAdjust="0"/>
    <p:restoredTop sz="94265" autoAdjust="0"/>
  </p:normalViewPr>
  <p:slideViewPr>
    <p:cSldViewPr>
      <p:cViewPr varScale="1">
        <p:scale>
          <a:sx n="85" d="100"/>
          <a:sy n="85" d="100"/>
        </p:scale>
        <p:origin x="-1116" y="-78"/>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324165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3491521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2099019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635747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223231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755457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346988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62500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3278495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234232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3/20/2019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3/20/2019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3/20/2019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3/20/2019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3/20/2019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3" r:id="rId13"/>
    <p:sldLayoutId id="2147483661" r:id="rId14"/>
    <p:sldLayoutId id="2147483664" r:id="rId15"/>
    <p:sldLayoutId id="2147483665" r:id="rId16"/>
    <p:sldLayoutId id="2147483666" r:id="rId17"/>
    <p:sldLayoutId id="2147483667" r:id="rId18"/>
    <p:sldLayoutId id="2147483654" r:id="rId19"/>
    <p:sldLayoutId id="2147483656" r:id="rId20"/>
    <p:sldLayoutId id="2147483657" r:id="rId21"/>
    <p:sldLayoutId id="2147483658" r:id="rId22"/>
    <p:sldLayoutId id="2147483659" r:id="rId23"/>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833421"/>
            <a:ext cx="6948264" cy="1049864"/>
          </a:xfrm>
        </p:spPr>
        <p:txBody>
          <a:bodyPr/>
          <a:lstStyle/>
          <a:p>
            <a:r>
              <a:rPr lang="zh-CN" altLang="zh-CN" sz="3200" dirty="0"/>
              <a:t>专题五　近代工业文明的</a:t>
            </a:r>
            <a:r>
              <a:rPr lang="zh-CN" altLang="zh-CN" sz="3200" dirty="0" smtClean="0"/>
              <a:t>前奏</a:t>
            </a:r>
            <a:r>
              <a:rPr lang="en-US" altLang="zh-CN" sz="3200" dirty="0" smtClean="0"/>
              <a:t/>
            </a:r>
            <a:br>
              <a:rPr lang="en-US" altLang="zh-CN" sz="3200" dirty="0" smtClean="0"/>
            </a:br>
            <a:r>
              <a:rPr lang="en-US" altLang="zh-CN" sz="3200" dirty="0"/>
              <a:t> </a:t>
            </a:r>
            <a:r>
              <a:rPr lang="en-US" altLang="zh-CN" sz="3200" dirty="0" smtClean="0"/>
              <a:t>       ——</a:t>
            </a:r>
            <a:r>
              <a:rPr lang="en-US" altLang="zh-CN" sz="3200" dirty="0"/>
              <a:t>14-18</a:t>
            </a:r>
            <a:r>
              <a:rPr lang="zh-CN" altLang="zh-CN" sz="3200" dirty="0"/>
              <a:t>世纪的西方世界</a:t>
            </a:r>
          </a:p>
        </p:txBody>
      </p:sp>
    </p:spTree>
    <p:extLst>
      <p:ext uri="{BB962C8B-B14F-4D97-AF65-F5344CB8AC3E}">
        <p14:creationId xmlns:p14="http://schemas.microsoft.com/office/powerpoint/2010/main" xmlns="" val="1474908043"/>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1179707"/>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启蒙运动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资产阶级力量壮大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封建制度与资本主义发展矛盾尖锐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自然科学发展。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资产阶级反封建的思想解放运动。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主要观点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孟德斯鸠反对君主专制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三权分立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伏尔泰提倡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天赋人权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反对君主专制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倡导君主立宪制及法律面前人人平等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卢梭在《社会契约论》中阐述了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天赋人权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人民主权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康德提出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人非工具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以人为本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尊重他人。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冲击了欧洲的封建专制统治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为法国大革命做了充分动员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鼓舞了殖民地、半殖民地人民争取民族独立的斗争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成为人们追求解放的精神武器。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3531760"/>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近代物理学的奠基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伽利略的成就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发现了自由落体定律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创制了望远镜等实验科学仪器。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牛顿经典力学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提出物体运动三大定律和万有引力定律等。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5566713"/>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061474"/>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三、资产阶级代议制民主政治</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逐步</a:t>
            </a:r>
            <a:r>
              <a:rPr lang="zh-CN" altLang="en-US" sz="2200">
                <a:solidFill>
                  <a:srgbClr val="000000"/>
                </a:solidFill>
                <a:latin typeface="Arial" panose="020B0604020202020204" pitchFamily="34" charset="0"/>
                <a:ea typeface="黑体" panose="02010609060101010101" pitchFamily="49" charset="-122"/>
                <a:cs typeface="Times New Roman" panose="02020603050405020304" pitchFamily="18" charset="0"/>
              </a:rPr>
              <a:t>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英国</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君主立宪制</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的</a:t>
            </a:r>
            <a:r>
              <a:rPr lang="zh-CN" altLang="en-US" sz="2200">
                <a:solidFill>
                  <a:srgbClr val="000000"/>
                </a:solidFill>
                <a:latin typeface="Arial" panose="020B0604020202020204" pitchFamily="34" charset="0"/>
                <a:ea typeface="黑体" panose="02010609060101010101" pitchFamily="49" charset="-122"/>
                <a:cs typeface="Times New Roman" panose="02020603050405020304" pitchFamily="18" charset="0"/>
              </a:rPr>
              <a:t>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前提</a:t>
            </a:r>
            <a:r>
              <a:rPr lang="en-US" altLang="zh-CN" sz="2200" dirty="0">
                <a:solidFill>
                  <a:srgbClr val="000000"/>
                </a:solidFill>
                <a:latin typeface="Times New Roman" panose="02020603050405020304" pitchFamily="18" charset="0"/>
                <a:cs typeface="Times New Roman" panose="02020603050405020304" pitchFamily="18" charset="0"/>
              </a:rPr>
              <a:t>:1688</a:t>
            </a:r>
            <a:r>
              <a:rPr lang="zh-CN" altLang="zh-CN" sz="2200" dirty="0">
                <a:solidFill>
                  <a:srgbClr val="000000"/>
                </a:solidFill>
                <a:latin typeface="Times New Roman" panose="02020603050405020304" pitchFamily="18" charset="0"/>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光荣革命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确立了资产阶级的统治地位。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标志</a:t>
            </a:r>
            <a:r>
              <a:rPr lang="en-US" altLang="zh-CN" sz="2200" dirty="0">
                <a:solidFill>
                  <a:srgbClr val="000000"/>
                </a:solidFill>
                <a:latin typeface="Times New Roman" panose="02020603050405020304" pitchFamily="18" charset="0"/>
                <a:cs typeface="Times New Roman" panose="02020603050405020304" pitchFamily="18" charset="0"/>
              </a:rPr>
              <a:t>:1689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《权利法案》颁布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君主立宪制在英国确立起来。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发展</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世纪前期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责任制内阁开始形成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行政权转移到内阁手中。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以责任制内阁为核心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以代议制民主政治为基础。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国王是国家元首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统而不治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内阁是最高行政机关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对议会负责。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议会是国家的最高权力机构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是国家权力中心。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首相由议会多数党的领袖担任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事实上成为国家政治生活的最高决策者和领导者。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3871148"/>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美国联邦政府的建立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美国独立后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建立了松散的邦联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政局动荡不安。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标志</a:t>
            </a:r>
            <a:r>
              <a:rPr lang="en-US" altLang="zh-CN" sz="2200" dirty="0">
                <a:solidFill>
                  <a:srgbClr val="000000"/>
                </a:solidFill>
                <a:latin typeface="Times New Roman" panose="02020603050405020304" pitchFamily="18" charset="0"/>
                <a:cs typeface="Times New Roman" panose="02020603050405020304" pitchFamily="18" charset="0"/>
              </a:rPr>
              <a:t>:1787</a:t>
            </a:r>
            <a:r>
              <a:rPr lang="zh-CN" altLang="zh-CN" sz="2200" dirty="0">
                <a:solidFill>
                  <a:srgbClr val="000000"/>
                </a:solidFill>
                <a:latin typeface="Times New Roman" panose="02020603050405020304" pitchFamily="18" charset="0"/>
                <a:cs typeface="Times New Roman" panose="02020603050405020304" pitchFamily="18" charset="0"/>
              </a:rPr>
              <a:t>年宪法的颁布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加强了中央集权。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美国实行中央集权与地方分权相结合的联邦制。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美国国会、总统、最高法院分别掌管国家立法权、行政权、司法权。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分权制衡原则、民主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主权在民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原则、联邦制原则、共和制原则。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评价</a:t>
            </a:r>
            <a:r>
              <a:rPr lang="en-US" altLang="zh-CN" sz="2200" dirty="0">
                <a:solidFill>
                  <a:srgbClr val="000000"/>
                </a:solidFill>
                <a:latin typeface="Times New Roman" panose="02020603050405020304" pitchFamily="18" charset="0"/>
                <a:cs typeface="Times New Roman" panose="02020603050405020304" pitchFamily="18" charset="0"/>
              </a:rPr>
              <a:t>:1787</a:t>
            </a:r>
            <a:r>
              <a:rPr lang="zh-CN" altLang="zh-CN" sz="2200" dirty="0">
                <a:solidFill>
                  <a:srgbClr val="000000"/>
                </a:solidFill>
                <a:latin typeface="Times New Roman" panose="02020603050405020304" pitchFamily="18" charset="0"/>
                <a:cs typeface="Times New Roman" panose="02020603050405020304" pitchFamily="18" charset="0"/>
              </a:rPr>
              <a:t>年宪法是第一部比较完整的资产阶级成文宪法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但没有彻底解决人权问题。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8833177"/>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9" name="椭圆 8">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0" name="椭圆 9">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2" name="椭圆 11">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484784"/>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新航路开辟时代的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黄金热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的本质不是资产阶级的贪婪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而是资产阶级的进取。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这主要是指</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新航路开辟的直接原因是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黄金热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商路受阻是新航路开辟的根本原因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黄金热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促进了资本主义的发展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资产阶级的本质是热衷于追求财富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4108468" y="1901508"/>
            <a:ext cx="442750" cy="498598"/>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 </a:t>
            </a:r>
            <a:endParaRPr lang="zh-CN" altLang="en-US" sz="2200" dirty="0"/>
          </a:p>
        </p:txBody>
      </p:sp>
      <p:sp>
        <p:nvSpPr>
          <p:cNvPr id="4" name="矩形 3"/>
          <p:cNvSpPr>
            <a:spLocks noChangeAspect="1"/>
          </p:cNvSpPr>
          <p:nvPr/>
        </p:nvSpPr>
        <p:spPr>
          <a:xfrm>
            <a:off x="508000" y="3926096"/>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新航路开辟的直接原因是奥斯曼帝国阻断了传统的东西方贸易商路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西方资本主义发展是新航路开辟的根本原因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黄金热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资产阶级的进取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这体现了其能够为欧洲资本主义发展提供资金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材料未提及资产阶级的本质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43355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佛罗伦萨</a:t>
            </a:r>
            <a:r>
              <a:rPr lang="zh-CN" altLang="zh-CN" sz="2200" dirty="0">
                <a:solidFill>
                  <a:srgbClr val="000000"/>
                </a:solidFill>
                <a:latin typeface="Times New Roman" panose="02020603050405020304" pitchFamily="18" charset="0"/>
                <a:cs typeface="Times New Roman" panose="02020603050405020304" pitchFamily="18" charset="0"/>
              </a:rPr>
              <a:t>人认为时间和生命像黄金一样宝贵。为了珍惜它们</a:t>
            </a:r>
            <a:r>
              <a:rPr lang="en-US" altLang="zh-CN" sz="2200" dirty="0">
                <a:solidFill>
                  <a:srgbClr val="000000"/>
                </a:solidFill>
                <a:latin typeface="Times New Roman" panose="02020603050405020304" pitchFamily="18" charset="0"/>
                <a:cs typeface="Times New Roman" panose="02020603050405020304" pitchFamily="18" charset="0"/>
              </a:rPr>
              <a:t>,1329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佛罗伦萨的城楼上安装了最早的机械钟。这一现象说明</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佛罗伦萨的钟表制造世界领先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佛罗伦萨人对黄金财富的追求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人文主义思潮对当地产生影响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佛罗伦萨出现了资本主义萌芽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920724" y="2251168"/>
            <a:ext cx="442750" cy="498598"/>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 </a:t>
            </a:r>
            <a:endParaRPr lang="zh-CN" altLang="en-US" sz="2200" dirty="0"/>
          </a:p>
        </p:txBody>
      </p:sp>
      <p:sp>
        <p:nvSpPr>
          <p:cNvPr id="4" name="矩形 3"/>
          <p:cNvSpPr>
            <a:spLocks noChangeAspect="1"/>
          </p:cNvSpPr>
          <p:nvPr/>
        </p:nvSpPr>
        <p:spPr>
          <a:xfrm>
            <a:off x="508000" y="4262652"/>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最早在城楼上安装机械钟不能代表佛罗伦萨的钟表制造世界领先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佛罗伦萨人认为时间和生命像黄金一样宝贵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并不是追求黄金财富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佛罗伦萨人重视时间和生命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是人文主义思潮的体现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题干没有反映资本主义萌芽的信息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1197454"/>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3" name="矩形 12"/>
          <p:cNvSpPr>
            <a:spLocks noChangeAspect="1"/>
          </p:cNvSpPr>
          <p:nvPr/>
        </p:nvSpPr>
        <p:spPr>
          <a:xfrm>
            <a:off x="508000" y="1351159"/>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斯塔</a:t>
            </a:r>
            <a:r>
              <a:rPr lang="zh-CN" altLang="zh-CN" sz="2200" dirty="0">
                <a:solidFill>
                  <a:srgbClr val="000000"/>
                </a:solidFill>
                <a:latin typeface="Times New Roman" panose="02020603050405020304" pitchFamily="18" charset="0"/>
                <a:cs typeface="Times New Roman" panose="02020603050405020304" pitchFamily="18" charset="0"/>
              </a:rPr>
              <a:t>夫里阿诺斯的《全球通史》提出</a:t>
            </a:r>
            <a:r>
              <a:rPr lang="en-US" altLang="zh-CN" sz="2200" dirty="0">
                <a:solidFill>
                  <a:srgbClr val="000000"/>
                </a:solidFill>
                <a:latin typeface="Times New Roman" panose="02020603050405020304" pitchFamily="18" charset="0"/>
                <a:cs typeface="Times New Roman" panose="02020603050405020304" pitchFamily="18" charset="0"/>
              </a:rPr>
              <a:t>:“1689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威廉接受了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《权利法案》。这一法案规定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国王不能中止法律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除非经国会同意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不得提高税收或保持军队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若没有法律手续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不可逮捕和拘留臣民。虽然这些规定并不意味着英国已成为一个民主国家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世纪后期确立普选制时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才实现这一目标。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这体现了英国民主进程的</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革命性</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和平性</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渐进性</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妥协性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1475136" y="3382514"/>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19" name="矩形 18"/>
          <p:cNvSpPr>
            <a:spLocks noChangeAspect="1"/>
          </p:cNvSpPr>
          <p:nvPr/>
        </p:nvSpPr>
        <p:spPr>
          <a:xfrm>
            <a:off x="508000" y="4167902"/>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材料中英国民主进程是削弱而非彻底废除国王的权力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没有体现出革命性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材料没有反映出英国民主确立进程中削弱国王权力的方式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没有体现出和平性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直到</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世纪后期确立普选制时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才实现这一目标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可知英国民主政治确立经历了相当长的时间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体现出渐进性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材料没有反映出英国民主进程是否有各派利益的妥协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3452086"/>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5" name="椭圆 14">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7" name="矩形 16"/>
          <p:cNvSpPr>
            <a:spLocks noChangeAspect="1"/>
          </p:cNvSpPr>
          <p:nvPr/>
        </p:nvSpPr>
        <p:spPr>
          <a:xfrm>
            <a:off x="508000" y="1560971"/>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有</a:t>
            </a:r>
            <a:r>
              <a:rPr lang="zh-CN" altLang="zh-CN" sz="2200" dirty="0">
                <a:solidFill>
                  <a:srgbClr val="000000"/>
                </a:solidFill>
                <a:latin typeface="Times New Roman" panose="02020603050405020304" pitchFamily="18" charset="0"/>
                <a:cs typeface="Times New Roman" panose="02020603050405020304" pitchFamily="18" charset="0"/>
              </a:rPr>
              <a:t>学者认为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美国建国后建立的制度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既可以看见英国的影子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又可以看到美国自己的创造。其中英国的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和美国的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议会政治　三权分立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责任制内阁　联邦制度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议会政治　参众两院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责任制内阁　三权分立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矩形 17"/>
          <p:cNvSpPr>
            <a:spLocks noChangeAspect="1"/>
          </p:cNvSpPr>
          <p:nvPr/>
        </p:nvSpPr>
        <p:spPr>
          <a:xfrm>
            <a:off x="1196016" y="2378581"/>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9" name="矩形 18"/>
          <p:cNvSpPr>
            <a:spLocks noChangeAspect="1"/>
          </p:cNvSpPr>
          <p:nvPr/>
        </p:nvSpPr>
        <p:spPr>
          <a:xfrm>
            <a:off x="508000" y="4404369"/>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英国有议会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美国有国会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美国三权分立是在英国洛克分权和法国孟德斯鸠三权分立基础上的创新实践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责任制内阁不符合美国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参众两院与英国的上下议院相似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不属于美国的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4970154"/>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16" name="矩形 15"/>
          <p:cNvSpPr>
            <a:spLocks noChangeAspect="1"/>
          </p:cNvSpPr>
          <p:nvPr/>
        </p:nvSpPr>
        <p:spPr>
          <a:xfrm>
            <a:off x="508000" y="1351159"/>
            <a:ext cx="8128000" cy="5093702"/>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5</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阅读</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秦及西汉初年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皇帝行使权力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将意志化为诏书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见诸实行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程序比较简单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或与宰相议定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交御史起草、下达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或直接命令御史起草、下达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即可生效。宋代下诏书需经中书、门下之制度更加完备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因而反对内批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反对君主独断专行的理由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也就更加充足。或从制度上、道理上批评滥用内批是违反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或从历史经验教训上批评滥用内批会导致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或从道德上批评滥用内批是出于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心。明代表面上废除宰相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皇帝直接指挥六部、百司政务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实际上多半依靠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票拟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皇帝的意志和权利受到内阁诸臣极大的左右限制。由于票拟是下达皇帝诏令的正常途径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所以明代内阁限制皇帝滥用下手诏、中旨的斗争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更加制度化。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摘编自祝总斌《试论我国封建君主专制</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权力</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r">
              <a:lnSpc>
                <a:spcPts val="3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发展的总趋势</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附论古代的人治与法治》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3989135"/>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9" name="矩形 8"/>
          <p:cNvSpPr>
            <a:spLocks noChangeAspect="1"/>
          </p:cNvSpPr>
          <p:nvPr/>
        </p:nvSpPr>
        <p:spPr>
          <a:xfrm>
            <a:off x="508000" y="1431889"/>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1689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英国的《权利法案》为了有效地制约国王、削弱君权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其权利的规定针对被国王滥用的特权而做出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凡未经议会同意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以国王权威停止法律或停止法律实施之僭越权力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为非法权力。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近来以国王权威擅自废除法律或法律实施之僭越权力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皆属非法。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设立审理宗教事务之钦差法庭之指令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以及一切其他同类指令与法庭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皆为非法而有害。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凡未经议会准许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借口国王特权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为国王而征收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或供国王使用而征收金钱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超出议会准许之时限或方式者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皆为非法。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向国王请愿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乃臣民之权利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一切对此项请愿之判罪或控告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皆为非法。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3740475"/>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pic>
        <p:nvPicPr>
          <p:cNvPr id="3" name="Z07.eps" descr="id:2147486853;FounderCES"/>
          <p:cNvPicPr/>
          <p:nvPr/>
        </p:nvPicPr>
        <p:blipFill>
          <a:blip r:embed="rId3"/>
          <a:stretch>
            <a:fillRect/>
          </a:stretch>
        </p:blipFill>
        <p:spPr>
          <a:xfrm>
            <a:off x="899592" y="1279150"/>
            <a:ext cx="7272808" cy="4983651"/>
          </a:xfrm>
          <a:prstGeom prst="rect">
            <a:avLst/>
          </a:prstGeom>
        </p:spPr>
      </p:pic>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8" name="矩形 7"/>
          <p:cNvSpPr>
            <a:spLocks noChangeAspect="1"/>
          </p:cNvSpPr>
          <p:nvPr/>
        </p:nvSpPr>
        <p:spPr>
          <a:xfrm>
            <a:off x="508000" y="2099577"/>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第六条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除经议会同意外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平时在本王国内征募或维持常备军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皆属</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违法</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第七条</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凡臣民系新教徒者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为防卫起见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得酌量情形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并在法律许可范围内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置备武器。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第八</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议会之选举应是自由的。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第九条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议会内的言论自由、辩论或议事自由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不应在议会以外之任何法院或任何地方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受到控告或讯问。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3816671"/>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8" name="矩形 7"/>
          <p:cNvSpPr>
            <a:spLocks noChangeAspect="1"/>
          </p:cNvSpPr>
          <p:nvPr/>
        </p:nvSpPr>
        <p:spPr>
          <a:xfrm>
            <a:off x="508000" y="1431956"/>
            <a:ext cx="8128000" cy="49389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分析中国古代君主行使权力的变化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说明其产生变化的原因。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君主行使权力从很少受制约到受到历史经验、道德和制度的制约。原因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先代王朝灭亡的经验教训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儒家思想作为主流意识的制约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古代行政体制日益完备的影响。</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a:t>
            </a:r>
            <a:r>
              <a:rPr lang="en-US" altLang="zh-CN" sz="2200" dirty="0">
                <a:solidFill>
                  <a:srgbClr val="000000"/>
                </a:solidFill>
                <a:latin typeface="Times New Roman" panose="02020603050405020304" pitchFamily="18" charset="0"/>
                <a:cs typeface="Times New Roman" panose="02020603050405020304" pitchFamily="18" charset="0"/>
              </a:rPr>
              <a:t>1689</a:t>
            </a:r>
            <a:r>
              <a:rPr lang="zh-CN" altLang="zh-CN" sz="2200" dirty="0">
                <a:solidFill>
                  <a:srgbClr val="000000"/>
                </a:solidFill>
                <a:latin typeface="Times New Roman" panose="02020603050405020304" pitchFamily="18" charset="0"/>
                <a:cs typeface="Times New Roman" panose="02020603050405020304" pitchFamily="18" charset="0"/>
              </a:rPr>
              <a:t>年颁布的《权利法案》在哪些方面限制了王权。结合材料及所学知识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分析英国近代与中国古代限制君主权力的不同。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国王的立法权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国王的财政权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国王的军事控制权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国王对议员的豁免权。不同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英国以明确的法律规定来直接限制君主权力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而中国古代主要是通过历史经验、道德和制度来间接制约君主权力。</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47899211"/>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wipe(down)">
                                      <p:cBhvr>
                                        <p:cTn id="1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8" name="矩形 7"/>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秦及西汉初年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皇帝行使权力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将意志化为诏书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见诸实行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程序比较简单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宋代下诏书需经中书、门下之制度更加完备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因而反对内批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反对君主独断专行的理由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也就更加充足</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明代内阁限制皇帝滥用下手诏、中旨的斗争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更加制度化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得出君主行使权力从很少受制约到受到历史经验、道德和制度的制约。第二小问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或从制度上、道理上批评滥用内批是违反</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或从历史经验教训上批评滥用内批会导致</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祸</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乱</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或从道德上批评滥用内批是出于</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私</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得出先代王朝灭亡的经验教训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儒家思想作为主流意识的制约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古代行政体制日益完备的影响。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47468751"/>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8" name="矩形 7"/>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第一小问根据材料二中第一条、第二条、第三条的内容得出限制国王的立法权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根据材料二中第四条的内容得出限制国王的财政权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根据材料二中第六条的内容得出限制国王的军事控制权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根据材料二中的第八条、第九条的内容得出限制国王对议员的豁免权。第二小问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英国通过《权利法案》即法律规定来限制国王的权力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而中国是通过历史经验、道德和制度来限制君主的权力。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892765"/>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319331786"/>
              </p:ext>
            </p:extLst>
          </p:nvPr>
        </p:nvGraphicFramePr>
        <p:xfrm>
          <a:off x="508000" y="1635666"/>
          <a:ext cx="8128000" cy="3840668"/>
        </p:xfrm>
        <a:graphic>
          <a:graphicData uri="http://schemas.openxmlformats.org/presentationml/2006/ole">
            <p:oleObj spid="_x0000_s54274" name="文档" r:id="rId4" imgW="3957084" imgH="1870520" progId="Word.Document.12">
              <p:embed/>
            </p:oleObj>
          </a:graphicData>
        </a:graphic>
      </p:graphicFrame>
    </p:spTree>
    <p:extLst>
      <p:ext uri="{BB962C8B-B14F-4D97-AF65-F5344CB8AC3E}">
        <p14:creationId xmlns:p14="http://schemas.microsoft.com/office/powerpoint/2010/main" xmlns="" val="3278460795"/>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708603"/>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一、新航路开辟和殖民扩张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新航路开辟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原因和条件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经济根源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欧洲商品经济的发展和资本主义萌芽的产生。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社会根源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欧洲人对黄金的渴求。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直接原因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a:t>
            </a:r>
            <a:r>
              <a:rPr lang="zh-CN" altLang="zh-CN" sz="2200">
                <a:solidFill>
                  <a:srgbClr val="000000"/>
                </a:solidFill>
                <a:latin typeface="Times New Roman" panose="02020603050405020304" pitchFamily="18" charset="0"/>
                <a:cs typeface="Times New Roman" panose="02020603050405020304" pitchFamily="18" charset="0"/>
              </a:rPr>
              <a:t>斯</a:t>
            </a:r>
            <a:r>
              <a:rPr lang="zh-CN" altLang="zh-CN" sz="2200" smtClean="0">
                <a:solidFill>
                  <a:srgbClr val="000000"/>
                </a:solidFill>
                <a:latin typeface="Times New Roman" panose="02020603050405020304" pitchFamily="18" charset="0"/>
                <a:cs typeface="Times New Roman" panose="02020603050405020304" pitchFamily="18" charset="0"/>
              </a:rPr>
              <a:t>曼帝国</a:t>
            </a:r>
            <a:r>
              <a:rPr lang="zh-CN" altLang="zh-CN" sz="2200" dirty="0">
                <a:solidFill>
                  <a:srgbClr val="000000"/>
                </a:solidFill>
                <a:latin typeface="Times New Roman" panose="02020603050405020304" pitchFamily="18" charset="0"/>
                <a:cs typeface="Times New Roman" panose="02020603050405020304" pitchFamily="18" charset="0"/>
              </a:rPr>
              <a:t>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传统商路受阻。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主观条件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西班牙和葡萄牙王室的支持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传播天主教的热情。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⑤</a:t>
            </a:r>
            <a:r>
              <a:rPr lang="zh-CN" altLang="en-US" sz="2200" dirty="0" smtClean="0">
                <a:solidFill>
                  <a:srgbClr val="000000"/>
                </a:solidFill>
                <a:latin typeface="NEU-BZ-S92"/>
                <a:cs typeface="宋体" panose="02010600030101010101" pitchFamily="2" charset="-122"/>
              </a:rPr>
              <a:t>科技</a:t>
            </a:r>
            <a:r>
              <a:rPr lang="zh-CN" altLang="zh-CN" sz="2200" dirty="0" smtClean="0">
                <a:solidFill>
                  <a:srgbClr val="000000"/>
                </a:solidFill>
                <a:latin typeface="Times New Roman" panose="02020603050405020304" pitchFamily="18" charset="0"/>
                <a:cs typeface="Times New Roman" panose="02020603050405020304" pitchFamily="18" charset="0"/>
              </a:rPr>
              <a:t>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欧洲航海技术和造船技术的发展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地理知识的增加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人们相信地圆学说。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4" name="矩形 3"/>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迪亚士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到达非洲最南端的好望角。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哥伦布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横渡大西洋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发现美洲大陆。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伽马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绕过好望角到达印度。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麦哲伦船队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大西洋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太平洋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印度洋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大西洋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完成人类历史上第一次环球航行。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8474495"/>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708603"/>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引起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商业革命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为世界市场的形成提供了联结通道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世界市场的雏形开始出现。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引起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价格革命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加速了欧洲封建制度的瓦解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促进了欧洲资本主义的发展。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美洲的传统社会遭到</a:t>
            </a:r>
            <a:r>
              <a:rPr lang="zh-CN" altLang="zh-CN" sz="2200">
                <a:solidFill>
                  <a:srgbClr val="000000"/>
                </a:solidFill>
                <a:latin typeface="Times New Roman" panose="02020603050405020304" pitchFamily="18" charset="0"/>
                <a:cs typeface="Times New Roman" panose="02020603050405020304" pitchFamily="18" charset="0"/>
              </a:rPr>
              <a:t>灭顶之灾</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奴隶贸易</a:t>
            </a:r>
            <a:r>
              <a:rPr lang="zh-CN" altLang="zh-CN" sz="2200" smtClean="0">
                <a:solidFill>
                  <a:srgbClr val="000000"/>
                </a:solidFill>
                <a:latin typeface="Times New Roman" panose="02020603050405020304" pitchFamily="18" charset="0"/>
                <a:cs typeface="Times New Roman" panose="02020603050405020304" pitchFamily="18" charset="0"/>
              </a:rPr>
              <a:t>给</a:t>
            </a:r>
            <a:r>
              <a:rPr lang="zh-CN" altLang="zh-CN" sz="2200" dirty="0">
                <a:solidFill>
                  <a:srgbClr val="000000"/>
                </a:solidFill>
                <a:latin typeface="Times New Roman" panose="02020603050405020304" pitchFamily="18" charset="0"/>
                <a:cs typeface="Times New Roman" panose="02020603050405020304" pitchFamily="18" charset="0"/>
              </a:rPr>
              <a:t>非洲人民带来了深重的灾难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大量白银流入亚洲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刺激了亚洲经济的发展。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人类由各民族相对分散孤立地发展开始走向整体世界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地域性历史逐步走向真正意义上的世界历史。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1642111"/>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荷兰、英国等国的殖民扩张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荷兰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组建垄断性贸易公司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如荷兰东印度公司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垄断东方香料贸易。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世纪上半叶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荷兰成为世界头号贸易强国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海上马车夫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英国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过程</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英国进行商业战争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打败对手荷兰</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世纪下半叶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确立海上霸主地位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成为最大的殖民帝国。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政府鼓励海盗式掠夺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进行争夺殖民地的战争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建立东印度公司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进行</a:t>
            </a:r>
            <a:r>
              <a:rPr lang="zh-CN" altLang="en-US" sz="2200" smtClean="0">
                <a:solidFill>
                  <a:srgbClr val="000000"/>
                </a:solidFill>
                <a:latin typeface="Times New Roman" panose="02020603050405020304" pitchFamily="18" charset="0"/>
                <a:cs typeface="Times New Roman" panose="02020603050405020304" pitchFamily="18" charset="0"/>
              </a:rPr>
              <a:t>奴隶贸易</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6822424"/>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980728"/>
            <a:ext cx="8128000" cy="578004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二、西方人文精神的发展和科技的巨大进步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西方人文精神的发展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文艺复兴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意大利最早出现资本主义萌芽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阶级基础上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新兴资产阶级要求思想变革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文化底蕴上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保留了</a:t>
            </a:r>
            <a:r>
              <a:rPr lang="zh-CN" altLang="zh-CN" sz="2200" dirty="0" smtClean="0">
                <a:solidFill>
                  <a:srgbClr val="000000"/>
                </a:solidFill>
                <a:latin typeface="Times New Roman" panose="02020603050405020304" pitchFamily="18" charset="0"/>
                <a:cs typeface="Times New Roman" panose="02020603050405020304" pitchFamily="18" charset="0"/>
              </a:rPr>
              <a:t>古</a:t>
            </a:r>
            <a:r>
              <a:rPr lang="zh-CN" altLang="en-US" sz="2200" dirty="0" smtClean="0">
                <a:solidFill>
                  <a:srgbClr val="000000"/>
                </a:solidFill>
                <a:latin typeface="Times New Roman" panose="02020603050405020304" pitchFamily="18" charset="0"/>
                <a:cs typeface="Times New Roman" panose="02020603050405020304" pitchFamily="18" charset="0"/>
              </a:rPr>
              <a:t>代</a:t>
            </a:r>
            <a:r>
              <a:rPr lang="zh-CN" altLang="zh-CN" sz="2200" dirty="0" smtClean="0">
                <a:solidFill>
                  <a:srgbClr val="000000"/>
                </a:solidFill>
                <a:latin typeface="Times New Roman" panose="02020603050405020304" pitchFamily="18" charset="0"/>
                <a:cs typeface="Times New Roman" panose="02020603050405020304" pitchFamily="18" charset="0"/>
              </a:rPr>
              <a:t>希腊</a:t>
            </a:r>
            <a:r>
              <a:rPr lang="zh-CN" altLang="zh-CN" sz="2200" dirty="0">
                <a:solidFill>
                  <a:srgbClr val="000000"/>
                </a:solidFill>
                <a:latin typeface="Times New Roman" panose="02020603050405020304" pitchFamily="18" charset="0"/>
                <a:cs typeface="Times New Roman" panose="02020603050405020304" pitchFamily="18" charset="0"/>
              </a:rPr>
              <a:t>、罗马文化的大量遗存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社会现实上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天主教会严重束缚了人们的思想。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核心思想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人文主义。肯定人的价值和尊严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倡导个性解放。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资产阶级的思想解放运动。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en-US" sz="2200" dirty="0" smtClean="0">
                <a:solidFill>
                  <a:srgbClr val="000000"/>
                </a:solidFill>
                <a:latin typeface="NEU-BZ-S92"/>
                <a:cs typeface="宋体" panose="02010600030101010101" pitchFamily="2" charset="-122"/>
              </a:rPr>
              <a:t>代表</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但丁的《神曲》、薄伽丘的《十日谈》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芬奇、米开朗琪罗、拉斐尔等艺术大师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莎士比亚的《哈姆雷特》等。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天主教的权威受到强烈挑战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解放了思想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为资本主义发展解除了精神枷锁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促进了近代自然科学的产生。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7509497"/>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宗教改革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西欧资本主义经济的发展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人文主义思想的传播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天主教会的压榨。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标志</a:t>
            </a:r>
            <a:r>
              <a:rPr lang="en-US" altLang="zh-CN" sz="2200" dirty="0">
                <a:solidFill>
                  <a:srgbClr val="000000"/>
                </a:solidFill>
                <a:latin typeface="Times New Roman" panose="02020603050405020304" pitchFamily="18" charset="0"/>
                <a:cs typeface="Times New Roman" panose="02020603050405020304" pitchFamily="18" charset="0"/>
              </a:rPr>
              <a:t>:1517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路德发表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九十五条论纲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因信称义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教会应从属于国家。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资产阶级反对封建神学统治的思想解放运动。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打击了天主教会在欧洲的神权统治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形成了不受罗马教皇控制的新教派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传播和发展了人文主义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促进了资本主义的发展。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6761194"/>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601</TotalTime>
  <Words>2241</Words>
  <Application>Microsoft Office PowerPoint</Application>
  <PresentationFormat>全屏显示(4:3)</PresentationFormat>
  <Paragraphs>197</Paragraphs>
  <Slides>23</Slides>
  <Notes>12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主管人员</vt:lpstr>
      <vt:lpstr>文档</vt:lpstr>
      <vt:lpstr>专题五　近代工业文明的前奏         ——14-18世纪的西方世界</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cp:revision>
  <dcterms:created xsi:type="dcterms:W3CDTF">2014-12-26T02:01:49Z</dcterms:created>
  <dcterms:modified xsi:type="dcterms:W3CDTF">2019-03-20T07:36:12Z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