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  <p:sldMasterId id="2147483682" r:id="rId2"/>
  </p:sldMasterIdLst>
  <p:sldIdLst>
    <p:sldId id="262" r:id="rId3"/>
    <p:sldId id="260" r:id="rId4"/>
    <p:sldId id="257" r:id="rId5"/>
    <p:sldId id="263" r:id="rId6"/>
    <p:sldId id="264" r:id="rId7"/>
    <p:sldId id="265" r:id="rId8"/>
    <p:sldId id="266" r:id="rId9"/>
    <p:sldId id="267" r:id="rId10"/>
    <p:sldId id="268" r:id="rId11"/>
    <p:sldId id="261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0599"/>
    <a:srgbClr val="9B0483"/>
    <a:srgbClr val="C9C7C7"/>
    <a:srgbClr val="F9F9F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015" autoAdjust="0"/>
    <p:restoredTop sz="94660"/>
  </p:normalViewPr>
  <p:slideViewPr>
    <p:cSldViewPr snapToGrid="0">
      <p:cViewPr varScale="1">
        <p:scale>
          <a:sx n="88" d="100"/>
          <a:sy n="88" d="100"/>
        </p:scale>
        <p:origin x="-100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A2F894-110F-4DFC-94C1-F7F1E7D8E3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5434224-2FAF-48F7-AACC-7211ED04BC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09734" y="4428968"/>
            <a:ext cx="1394037" cy="139403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5FAB4D84-15FC-4BC9-BBE4-36830AE576B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6058" y="1876868"/>
            <a:ext cx="8702415" cy="227058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7F7233DF-2F00-47CA-A86A-9AA690FC60A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0697" y="1876868"/>
            <a:ext cx="4475389" cy="21923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93669DD7-35A9-408C-A10D-F849E2DC8E3A}"/>
              </a:ext>
            </a:extLst>
          </p:cNvPr>
          <p:cNvSpPr/>
          <p:nvPr userDrawn="1"/>
        </p:nvSpPr>
        <p:spPr>
          <a:xfrm>
            <a:off x="2218660" y="2721930"/>
            <a:ext cx="6946605" cy="1350334"/>
          </a:xfrm>
          <a:prstGeom prst="rect">
            <a:avLst/>
          </a:prstGeom>
          <a:solidFill>
            <a:srgbClr val="9B04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5E497B3-5413-44C8-80CA-B58F43EDF46B}"/>
              </a:ext>
            </a:extLst>
          </p:cNvPr>
          <p:cNvSpPr/>
          <p:nvPr userDrawn="1"/>
        </p:nvSpPr>
        <p:spPr>
          <a:xfrm>
            <a:off x="0" y="2721930"/>
            <a:ext cx="2197395" cy="1350334"/>
          </a:xfrm>
          <a:prstGeom prst="rect">
            <a:avLst/>
          </a:prstGeom>
          <a:solidFill>
            <a:srgbClr val="B70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859" y="2721930"/>
            <a:ext cx="6835406" cy="1350333"/>
          </a:xfrm>
          <a:prstGeom prst="rect">
            <a:avLst/>
          </a:prstGeom>
        </p:spPr>
        <p:txBody>
          <a:bodyPr anchor="ctr"/>
          <a:lstStyle>
            <a:lvl1pPr>
              <a:defRPr sz="35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41351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3805135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知识构建导图</a:t>
            </a:r>
            <a:endParaRPr lang="zh-CN" altLang="en-US" sz="1600" dirty="0">
              <a:solidFill>
                <a:srgbClr val="9B04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矩形: 圆角 2">
            <a:hlinkClick r:id="rId2" action="ppaction://hlinksldjump"/>
            <a:extLst>
              <a:ext uri="{FF2B5EF4-FFF2-40B4-BE49-F238E27FC236}">
                <a16:creationId xmlns="" xmlns:a16="http://schemas.microsoft.com/office/drawing/2014/main" id="{8C3CDB84-145E-4112-B944-10FE3EA06255}"/>
              </a:ext>
            </a:extLst>
          </p:cNvPr>
          <p:cNvSpPr/>
          <p:nvPr userDrawn="1"/>
        </p:nvSpPr>
        <p:spPr>
          <a:xfrm>
            <a:off x="5372180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专题归纳复习</a:t>
            </a:r>
            <a:endParaRPr lang="zh-CN" altLang="en-US" sz="1600" dirty="0">
              <a:solidFill>
                <a:srgbClr val="9B04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773483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矩形: 圆角 2">
            <a:hlinkClick r:id="rId2" action="ppaction://hlinksldjump"/>
            <a:extLst>
              <a:ext uri="{FF2B5EF4-FFF2-40B4-BE49-F238E27FC236}">
                <a16:creationId xmlns="" xmlns:a16="http://schemas.microsoft.com/office/drawing/2014/main" id="{B8C26CAA-4644-49C0-A802-BE29DA561B2E}"/>
              </a:ext>
            </a:extLst>
          </p:cNvPr>
          <p:cNvSpPr/>
          <p:nvPr userDrawn="1"/>
        </p:nvSpPr>
        <p:spPr>
          <a:xfrm>
            <a:off x="6945800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中考聚焦体验</a:t>
            </a:r>
            <a:endParaRPr lang="zh-CN" altLang="en-US" sz="1600" dirty="0">
              <a:solidFill>
                <a:srgbClr val="9B04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594623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g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468313" y="2997200"/>
            <a:ext cx="8207375" cy="960438"/>
          </a:xfrm>
        </p:spPr>
        <p:txBody>
          <a:bodyPr/>
          <a:lstStyle>
            <a:lvl1pPr algn="r">
              <a:defRPr sz="3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noProof="0"/>
          </a:p>
        </p:txBody>
      </p:sp>
      <p:sp>
        <p:nvSpPr>
          <p:cNvPr id="3076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468313" y="3952875"/>
            <a:ext cx="8207375" cy="407988"/>
          </a:xfrm>
        </p:spPr>
        <p:txBody>
          <a:bodyPr anchor="ctr"/>
          <a:lstStyle>
            <a:lvl1pPr marL="0" indent="0" algn="r">
              <a:buFont typeface="Wingdings" panose="05000000000000000000" pitchFamily="2" charset="2"/>
              <a:buNone/>
              <a:defRPr sz="18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noProof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027487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25538"/>
            <a:ext cx="4027488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78C77-CD02-49D0-8228-14F63DA198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6225" y="190500"/>
            <a:ext cx="2051050" cy="61182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90500"/>
            <a:ext cx="6005512" cy="61182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slide" Target="../slides/slide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20" Type="http://schemas.openxmlformats.org/officeDocument/2006/relationships/slide" Target="../slides/slide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" Target="../slides/slide1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A46417D4-07CE-4C71-B071-10F7CA95E0A3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9056"/>
            <a:ext cx="9144000" cy="61614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8EEA86A7-918D-4ADE-8A99-3D830F4A8376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6630" y="232917"/>
            <a:ext cx="1430374" cy="692116"/>
          </a:xfrm>
          <a:prstGeom prst="rect">
            <a:avLst/>
          </a:prstGeom>
        </p:spPr>
      </p:pic>
      <p:sp>
        <p:nvSpPr>
          <p:cNvPr id="9" name="矩形: 圆角 10">
            <a:hlinkClick r:id="rId20" action="ppaction://hlinksldjump"/>
            <a:extLst>
              <a:ext uri="{FF2B5EF4-FFF2-40B4-BE49-F238E27FC236}">
                <a16:creationId xmlns="" xmlns:a16="http://schemas.microsoft.com/office/drawing/2014/main" id="{0B19F015-BEB6-4FC5-9CAE-4521FE8BE88E}"/>
              </a:ext>
            </a:extLst>
          </p:cNvPr>
          <p:cNvSpPr/>
          <p:nvPr userDrawn="1"/>
        </p:nvSpPr>
        <p:spPr>
          <a:xfrm>
            <a:off x="3805135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知识构建导图</a:t>
            </a:r>
            <a:endParaRPr lang="zh-CN" altLang="en-US" sz="1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: 圆角 11">
            <a:hlinkClick r:id="rId21" action="ppaction://hlinksldjump"/>
            <a:extLst>
              <a:ext uri="{FF2B5EF4-FFF2-40B4-BE49-F238E27FC236}">
                <a16:creationId xmlns="" xmlns:a16="http://schemas.microsoft.com/office/drawing/2014/main" id="{8A2BC965-868C-43A1-B481-0147999F22D5}"/>
              </a:ext>
            </a:extLst>
          </p:cNvPr>
          <p:cNvSpPr/>
          <p:nvPr userDrawn="1"/>
        </p:nvSpPr>
        <p:spPr>
          <a:xfrm>
            <a:off x="5373435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专题归纳复习</a:t>
            </a:r>
            <a:endParaRPr lang="zh-CN" altLang="en-US" sz="1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: 圆角 12">
            <a:hlinkClick r:id="rId22" action="ppaction://hlinksldjump"/>
            <a:extLst>
              <a:ext uri="{FF2B5EF4-FFF2-40B4-BE49-F238E27FC236}">
                <a16:creationId xmlns="" xmlns:a16="http://schemas.microsoft.com/office/drawing/2014/main" id="{9FEDF766-3B45-4992-BD42-E96DB1050301}"/>
              </a:ext>
            </a:extLst>
          </p:cNvPr>
          <p:cNvSpPr/>
          <p:nvPr userDrawn="1"/>
        </p:nvSpPr>
        <p:spPr>
          <a:xfrm>
            <a:off x="6941736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中考聚焦体验</a:t>
            </a:r>
            <a:endParaRPr lang="zh-CN" altLang="en-US" sz="1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64" r:id="rId1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68313" y="1125538"/>
            <a:ext cx="8207375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</p:txBody>
      </p:sp>
      <p:sp>
        <p:nvSpPr>
          <p:cNvPr id="2051" name="Rectangle 2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9900" y="190500"/>
            <a:ext cx="820737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851275" y="6524625"/>
            <a:ext cx="1439863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de-DE" altLang="en-US" sz="1000" b="1"/>
              <a:t>Page </a:t>
            </a:r>
            <a:r>
              <a:rPr lang="de-DE" altLang="en-US" sz="1000" b="1">
                <a:sym typeface="MS UI Gothic" pitchFamily="34" charset="-128"/>
              </a:rPr>
              <a:t></a:t>
            </a:r>
            <a:r>
              <a:rPr lang="de-DE" altLang="en-US" sz="1000" b="1"/>
              <a:t> </a:t>
            </a:r>
            <a:fld id="{6412D7AB-BF9B-4EAF-8810-2FE19B7B6F46}" type="slidenum">
              <a:rPr lang="zh-CN" altLang="en-US" sz="1000" b="1"/>
              <a:pPr algn="ctr" eaLnBrk="0" hangingPunct="0"/>
              <a:t>‹#›</a:t>
            </a:fld>
            <a:endParaRPr lang="zh-CN" altLang="en-US" sz="10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华文细黑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Microsoft_Office_Word___1.doc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="" xmlns:a16="http://schemas.microsoft.com/office/drawing/2014/main" id="{E367E70E-1E8A-4F9E-822D-CFE106D82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单元整合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48147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816386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湖北恩施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某班就我国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经济重心南移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展开讨论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下列史实反映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经济重心南移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南方的水稻已是全国产量最多的粮食作物　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东京是当时最大城市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商业繁荣　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南方赋税收入成为国家财政的主要支柱　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南方的棉纺业、丝织业等手工业在全国占重要地位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①②③④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60975" y="2216411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573613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13231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湖北黄冈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北宋初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四川地区使用铁钱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但携带很不方便。宋真宗时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家富商联合发行一种纸币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叫做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用来代替铁钱在市场上流通。南宋时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纸币的需要量更大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政府就大量印行纸币。这表明交子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具有市场流通交易凭证的功能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促进了宋代经济重心的南移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是宋政府敛聚财富的主要手段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提高了四川富商的社会地位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贵州黔东南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〕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元朝的疆域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北逾阴山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西极流沙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东尽辽左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南越海表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汉唐极盛之际不及焉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。元世祖为了有效地统治全国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行省制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郡县制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分封制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世袭制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717975" y="2195629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233661" y="5032347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071385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967794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贵州黔东南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北宋沈括《梦溪笔谈》中写道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若只印三二张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未为简易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若印数十百千本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则极为神速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。这里指的是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造纸术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活字印刷术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火药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指南针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山东青岛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《元史》记载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掌国庶务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统郡县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镇边鄙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与都省为表里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凡钱粮、兵甲、屯种、漕运、军国重事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无不领之。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与都省为表里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的地方行政机构是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行中书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中书省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宣政院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题干材料的大意为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该机构统掌地方上的经济、军事和行政等大权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受中央机构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都省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的节制。由此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可知该机构为地方最高行政机构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故排除属于中央机构的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;A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项属于明朝的地方机构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也可排除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宣政院是元政府加强对西藏管辖的机构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排除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元朝的行中书省为地方最高行政机构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掌握地方上的经济和军事等大权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项符合题意。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217239" y="1374747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658602" y="3371500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998939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浙江宁波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今天中国象棋中的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最早写为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而到宋代出现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两字并用的现象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此现象的出现可能是因为宋代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发明了中国象棋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发明了火药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火药广泛用于战争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西方近代火炮传入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宋元时期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火药和火药武器得到改进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威力更大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并开始广泛用于军事战争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所以宋代出现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砲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炮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两字并用的现象。故选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85266" y="2912602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894965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1565986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山东泰安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节选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〕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农业是经济的命脉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历代政府都注重农业的发展。阅读材料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完成下列问题。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【古代篇】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春秋以前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土地属于国家所有。春秋以来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由于铁农具和牛耕的使用和推广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大量荒地被开垦出来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一些奴隶主将新开垦出来的田地变成私产并出租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人教版教材《中国历史》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七年级上册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面对上述变化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商鞅在变法时采取了怎样的措施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国家承认土地私有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允许土地自由买卖。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51641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972251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元世祖即位之初就发布诏令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国以民为本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民以衣食为本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衣食以农桑为本。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《元史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食货志》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材料二中的诏令表明了元世祖治理国家的什么态度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元世祖为此采取了哪些具体的措施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元世祖重视发展农业。多次下令禁止蒙古贵族圈占农田做牧场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治理黄河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推广棉花的种植。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7896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133236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山东潍坊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〕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中华文化博大精深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源远流长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缤纷多彩的文化符号承载着丰富的历史内涵。阅读材料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回答问题。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文化符号一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青铜器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鼎最初作为食物器皿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逐渐演化为重要的祭祀礼器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直到成为家国宝器。西周时期的用鼎制度规定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天子九鼎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诸侯七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卿大夫五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士三。春秋战国时期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风气大开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思想活跃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鼎的纹饰更加简练舒朗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神兽形象纷纷登场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宴饮、征战等纹饰明显增多。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据《百家讲坛》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材料反映了哪些重大史实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试举一例。鼎在我国历史上有何象征意义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史实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实行分封制、百家争鸣、诸侯纷争。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答出一点即可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国家和权力的象征。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0419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30379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文化符号二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瓷器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到了宋代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瓷器逐渐成为中国对外输出的大宗货物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宋人记载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舶船深阔各数十丈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商人分占贮货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货多瓷器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大小相套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无小隙也。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特别是广州、明州、杭州等地设立市舶司管理对外贸易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大批瓷器从这些港口启运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源源不断地销往亚洲、非洲各地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其中尤以日本、菲律宾、马来西亚居多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销往埃及和伊朗的数量也很可观。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据万明《海上丝绸之路与中西文化交流》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据材料指出瓷器在宋代对外贸易中的地位。结合所学知识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简析宋代对外贸易繁荣的原因。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成为重要外贸商品。原因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制瓷等手工业发达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造船技术高超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航海技术先进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政府鼓励海外贸易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海上交通发达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商品经济发达。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9752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010374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文化符号三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丝绸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海上丝绸之路把丝绸远销海外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古代南亚、东南亚各地人民都喜欢穿中国丝绸制成的筒裙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在中国文献中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东南亚人民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以帛缠首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的记载比比皆是。日本出现了仿制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唐绫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中国丝绸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而发展起来的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博多织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纺织法。海上丝绸之路远远不只是向外传播丝绸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还把中国古代的发明创造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如指南针、火药、造纸、活字印刷术、瓷器、医学、中草药等传播到世界各地。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据陈炎《海上丝绸之路与中外文化交流》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据材料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中国丝绸外传产生了什么影响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简要评价海上丝绸之路。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丰富了丝路沿途人们的服饰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促进了海外丝织技术的发展。评价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是中国与世界交流的重要通道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对人类进步和世界文明做出了伟大贡献。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7463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838016" y="2472085"/>
            <a:ext cx="142875" cy="2541905"/>
          </a:xfrm>
          <a:prstGeom prst="rect">
            <a:avLst/>
          </a:prstGeom>
        </p:spPr>
      </p:pic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62489503"/>
              </p:ext>
            </p:extLst>
          </p:nvPr>
        </p:nvGraphicFramePr>
        <p:xfrm>
          <a:off x="3085207" y="916711"/>
          <a:ext cx="2973586" cy="5715000"/>
        </p:xfrm>
        <a:graphic>
          <a:graphicData uri="http://schemas.openxmlformats.org/presentationml/2006/ole">
            <p:oleObj spid="_x0000_s1029" name="文档" r:id="rId4" imgW="3922662" imgH="753672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8300402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374803"/>
            <a:ext cx="5541582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辽宋夏金元时期的民族政权与统一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国家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62456501"/>
              </p:ext>
            </p:extLst>
          </p:nvPr>
        </p:nvGraphicFramePr>
        <p:xfrm>
          <a:off x="508000" y="1884665"/>
          <a:ext cx="8128000" cy="4007694"/>
        </p:xfrm>
        <a:graphic>
          <a:graphicData uri="http://schemas.openxmlformats.org/presentationml/2006/ole">
            <p:oleObj spid="_x0000_s2053" name="文档" r:id="rId3" imgW="3895309" imgH="192150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00116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经济重心南移的原因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北方战乱较多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南方相对和平稳定。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北方人民大批南移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带去了先进的生产技术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并补充了江南的劳动力。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江南统治者为发展实力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比较重视发展经济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采取了许多发展经济的措施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如兴修水利。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南北方劳动人民共同辛勤劳动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开发了江南。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造船技术的提高、指南针的使用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促进了对外贸易的发展。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南方生产条件和自然环境比较优越。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411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中国古代经济重心南移的历程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先秦、秦汉时期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江南地区的社会生产比黄河流域落后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我国经济重心在北方。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春秋战国时期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南方曾经出现楚、吴、越等强大的诸侯国。南方的诸侯国已经对江南一些地区有所开发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江南经济开始发展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但涉及的范围较狭窄。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秦朝统一南方越族地区后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中原的铁器传到珠江流域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当地经济有所发展。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西汉时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牛耕、马耕在长江流域得到使用。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东汉末年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北方各个军事集团混战。农民大量南迁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带去先进的耕作技术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与当地人民共同开发江南。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3275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99206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初步开发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东汉末年和三国时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位于江南的吴国的农业和手工业有了发展。两晋之际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大批北方农民南迁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给南方带来先进的工具和技术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同南方劳动人民共同开发了江南地区。东晋和南朝时期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北方人民继续南迁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南方得到大规模开发。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开始赶上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南朝末年开始赶上北方。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南朝时期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江南修建了许多水利工程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开垦了大量良田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小麦种植开始推广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牛耕得到普及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水稻种植技术有了提高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江南经济开始赶上北方。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开始南移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隋唐时期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南方经济迅速发展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南北几无差距。大运河开通促进经济发展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唐时南方越州瓷器闻名全国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唐中期以后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北方由于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安史之乱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生产遭到严重破坏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南方政局则相对稳定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经济重心开始南移。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1622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054795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继续南移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五代十国时期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吴越重视兴修水利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杭州、成都丝织业发达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杭州、广州等地商业繁荣。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南方相对安定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统治者为增强实力都重视生产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北方人民继续南迁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这些使南方经济得到较大发展。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宋朝时期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通过政府的继续开发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南方经济持续发展。农业方面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江南和两广地区种上了北方的作物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苏州、湖州成为全国的重要粮仓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棉花种植扩大到长江流域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手工业方面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棉纺织业发展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景德镇制瓷业发展起来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造船业进步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商业方面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泉州、广州成为著名的海外贸易港口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海外贸易发达。南宋时期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南方经济超过北方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经济重心实现了南移。到元朝时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出现了南粮北调的形势。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明清时期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南方经济重心地位得到巩固和发展。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在商品经济发展的基础上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中国出现了资本主义生产关系的萌芽并缓慢发展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使南方的经济重心地位得到巩固和发展。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4484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87862"/>
            <a:ext cx="1873911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四大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发明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62186414"/>
              </p:ext>
            </p:extLst>
          </p:nvPr>
        </p:nvGraphicFramePr>
        <p:xfrm>
          <a:off x="508000" y="1425814"/>
          <a:ext cx="8128000" cy="5715102"/>
        </p:xfrm>
        <a:graphic>
          <a:graphicData uri="http://schemas.openxmlformats.org/presentationml/2006/ole">
            <p:oleObj spid="_x0000_s3077" name="文档" r:id="rId3" imgW="3947136" imgH="277497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4685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13126192"/>
              </p:ext>
            </p:extLst>
          </p:nvPr>
        </p:nvGraphicFramePr>
        <p:xfrm>
          <a:off x="508000" y="2783663"/>
          <a:ext cx="8128000" cy="2043442"/>
        </p:xfrm>
        <a:graphic>
          <a:graphicData uri="http://schemas.openxmlformats.org/presentationml/2006/ole">
            <p:oleObj spid="_x0000_s4101" name="文档" r:id="rId3" imgW="3947136" imgH="99194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413255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2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海阔天空">
  <a:themeElements>
    <a:clrScheme name="海阔天空 1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B2B2B2"/>
      </a:accent1>
      <a:accent2>
        <a:srgbClr val="5F5F5F"/>
      </a:accent2>
      <a:accent3>
        <a:srgbClr val="FFFFFF"/>
      </a:accent3>
      <a:accent4>
        <a:srgbClr val="000000"/>
      </a:accent4>
      <a:accent5>
        <a:srgbClr val="D5D5D5"/>
      </a:accent5>
      <a:accent6>
        <a:srgbClr val="555555"/>
      </a:accent6>
      <a:hlink>
        <a:srgbClr val="1C1C1C"/>
      </a:hlink>
      <a:folHlink>
        <a:srgbClr val="DDDDDD"/>
      </a:folHlink>
    </a:clrScheme>
    <a:fontScheme name="海阔天空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海阔天空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主题2</Template>
  <TotalTime>29</TotalTime>
  <Words>2213</Words>
  <Application>Microsoft Office PowerPoint</Application>
  <PresentationFormat>全屏显示(4:3)</PresentationFormat>
  <Paragraphs>82</Paragraphs>
  <Slides>18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主题2</vt:lpstr>
      <vt:lpstr>海阔天空</vt:lpstr>
      <vt:lpstr>文档</vt:lpstr>
      <vt:lpstr>单元整合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2019-03-06T05:17:27Z</dcterms:created>
  <dcterms:modified xsi:type="dcterms:W3CDTF">2019-03-28T03:43:52Z</dcterms:modified>
</cp:coreProperties>
</file>