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8"/>
  </p:sldMasterIdLst>
  <p:notesMasterIdLst>
    <p:notesMasterId r:id="rId37"/>
  </p:notesMasterIdLst>
  <p:sldIdLst>
    <p:sldId id="281" r:id="rId19"/>
    <p:sldId id="282" r:id="rId20"/>
    <p:sldId id="260" r:id="rId21"/>
    <p:sldId id="261" r:id="rId22"/>
    <p:sldId id="262" r:id="rId23"/>
    <p:sldId id="264" r:id="rId24"/>
    <p:sldId id="265" r:id="rId25"/>
    <p:sldId id="266" r:id="rId26"/>
    <p:sldId id="268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8" r:id="rId35"/>
    <p:sldId id="279" r:id="rId36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43" autoAdjust="0"/>
  </p:normalViewPr>
  <p:slideViewPr>
    <p:cSldViewPr>
      <p:cViewPr>
        <p:scale>
          <a:sx n="80" d="100"/>
          <a:sy n="80" d="100"/>
        </p:scale>
        <p:origin x="-127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DC8D-22BD-49FF-86C6-FC2B0ACDE4B2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F9EE7-4380-43DC-BAFC-D75BE9ECF5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第四部分  世界古代史</a:t>
            </a:r>
            <a:endParaRPr lang="en-US" altLang="zh-CN" sz="2800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第十三单元　西方文明的源头——古代希腊、罗马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公民法: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共和国时期,罗马法用来调整罗马公民之间的关系,适用范围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主要限于罗马公民,所以被称为公民法。在公民法下,罗马公民受到法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律的保护,并享受法律赋予的权利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二、罗马法的发展与完善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1.背景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(1)至公元1世纪后期,罗马成为地跨欧、亚、非的庞大帝国,统治众多的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(2)民族矛盾显现,被征服者得不到公民法的保护,对罗马统治不满。版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图的拓展、政治经济的发展产生许多新问题。仅适用于罗马内部的公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民法已无法应对这些新变化。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万民法: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3世纪,帝国境内自由民内部公民与非公民的区别不复存在,万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民法成为适用于罗马统治范围内一切自由民的法律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《民法大全》:6世纪,东罗马帝国皇帝③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查士丁尼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组织法学家,把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历代的罗马法加以系统化和法典化,汇编成《民法大全》,罗马法体系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最终完成。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三、维系统治,影响后世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罗马法是罗马统治的有力支柱。罗马法为国家权力提供了法律依据,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稳定了社会秩序,保护了统治阶级的政治和经济利益。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罗马法保护私有财产,提倡法律面前公民人人平等。有利于调整社会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和经济生活中的纠纷,缓解社会矛盾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5102344" y="2218993"/>
            <a:ext cx="1501120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罗马法是欧洲历史上第一部比较系统完备的法律体系。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罗马法对近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代欧美国家的立法和司法产生了重要影响。当代很多法律制度中的原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则和做法,都源于罗马法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近代时期,资产阶级利用和发展了罗马法中的思想和制度,作为反对封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建制度、推进资本主义发展的有力武器。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公法与私法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按照古罗马以来的法律传统,法律有公法和私法之分。公法是规范国家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和人民之间关系的法律。而在更精确的定义下,只要适用法律一方的主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体是公权力主体,那么这个法律就是公法。私法是指调整平等的民事主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体之间的法律规范。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考点三　西方人文精神的起源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一、智者学派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1.条件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(1)公元前5世纪,雅典奴隶制①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民主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政治发展到顶峰。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雅典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成为希腊政治和文化中心。人们积极参与政治生活,人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在社会中的地位日益突出,学者的研究越来越关注“人”本身。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2.思想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以人和人类社会为探索的主题,研究人类,反思人类自己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(2)强调人的价值。普罗泰格拉提出③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人是万物的尺度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,认为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人的感觉是判定一切的准绳,树立了人的尊严和权威,体现了人文主义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的本质。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852173" y="2579033"/>
            <a:ext cx="1007859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1088564" y="3044189"/>
            <a:ext cx="104278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4776212" y="4894337"/>
            <a:ext cx="2676108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(3)反对迷信,强调自由,认为一切制度、法律和道德都是人为的产物,因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此约束力也都是相对的。每个人都应该有自己的道德判断标准,不应该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强求一律。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局限:过分强调人的主观感受,忽视道德,忽视人们认识的共同性,给主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观随意性和个人自由主义打开了方便之门。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二、苏格拉底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1.主张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“有思想力的人是万物的尺度”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,希望重建人们的道德价值观。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“美德即知识”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,人应该具备美德,美德来自知识。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(3)善是人的内在灵魂,教育可以使人认识自己灵魂之内已有的美德。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97427"/>
            <a:ext cx="8127000" cy="4771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意义:苏格拉底对人性本身的研究,是人类精神觉醒的重要表现,他使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哲学真正成为一门研究④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人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的学问。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三、柏拉图和亚里士多德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1.柏拉图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(1)主张:著有⑤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理想国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一书,根据智慧品德把每个人明确分工,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有正义感和理性的“贤人”统治国家,武士们保卫国家,农民和手工业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者负责生产。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(2)意义:鼓励人们独立理性思考,为理性主义的发展奠定了基础。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亚里士多德:强调在整个自然界中,人类是最高级的。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3426728" y="1620069"/>
            <a:ext cx="1137652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2298224" y="3011081"/>
            <a:ext cx="1546076" cy="339091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2279697"/>
          <a:ext cx="7740000" cy="246888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古代中国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古代希腊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地理环境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辽阔的平原、河流纵横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山地、海岛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文明类型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大河文明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海洋文明</a:t>
                      </a:r>
                    </a:p>
                  </a:txBody>
                  <a:tcPr marL="45720" marR="45720"/>
                </a:tc>
              </a:tr>
              <a:tr h="37331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政治制度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专制制度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民主政治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经济特征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农业经济、小农经济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商品经济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主流思想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儒家思想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人文主义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85575" y="1645715"/>
            <a:ext cx="5022529" cy="497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1.比较古代中国与古代希腊不同的发展特征</a:t>
            </a:r>
            <a:endParaRPr lang="zh-CN" altLang="en-US" sz="2010" b="1" dirty="0"/>
          </a:p>
        </p:txBody>
      </p:sp>
      <p:pic>
        <p:nvPicPr>
          <p:cNvPr id="4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1135240"/>
            <a:ext cx="1274064" cy="382219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4638326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需要说明的是,古代希腊和古代中国文明的发展模式是由各自不同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的社会状况所决定的,不能简单比较二者的优劣。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2048077"/>
          <a:ext cx="7740000" cy="2524320"/>
        </p:xfrm>
        <a:graphic>
          <a:graphicData uri="http://schemas.openxmlformats.org/drawingml/2006/table">
            <a:tbl>
              <a:tblPr/>
              <a:tblGrid>
                <a:gridCol w="1007664"/>
                <a:gridCol w="6732336"/>
              </a:tblGrid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从习惯法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到成文法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公元前5世纪中期,罗马制定《十二铜表法》,它标志着罗马成文法的诞生,在一定程度上限制了贵族特权,保护了平民利益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从公民法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到万民法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罗马共和国时期,罗马法律的适用范围仅限于罗马公民,用来调整罗马公民之间的关系,被称为公民法。它具有明显的狭隘性,随着罗马的对外扩张,演变成为适用于罗马统治范围内一切自由民的法律,称为“万民法”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从零散到形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成完整体系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6世纪,查士丁尼成立专门的委员会编纂罗马法,形成了法律汇编,统称为《民法大全》。它标志着罗马法体系的最终完成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09797" y="1406453"/>
            <a:ext cx="3990195" cy="497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2.概括归纳罗马法的发展演变过程</a:t>
            </a:r>
            <a:endParaRPr lang="zh-CN" altLang="en-US" sz="2010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3.比较古希腊的人文主义与先秦的儒家思想</a:t>
            </a:r>
            <a:endParaRPr lang="zh-CN" altLang="en-US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545192"/>
          <a:ext cx="7740000" cy="4909737"/>
        </p:xfrm>
        <a:graphic>
          <a:graphicData uri="http://schemas.openxmlformats.org/drawingml/2006/table">
            <a:tbl>
              <a:tblPr/>
              <a:tblGrid>
                <a:gridCol w="503608"/>
                <a:gridCol w="936104"/>
                <a:gridCol w="2376264"/>
                <a:gridCol w="1080120"/>
                <a:gridCol w="2843904"/>
              </a:tblGrid>
              <a:tr h="21889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古希腊人文主义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先秦儒家思想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83477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背景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信奉多神教,相信神;奴隶制民主政治繁荣,人的地位提高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社会经济、政治的重大变革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1092117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条件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工商业经济发达,利于产生自由、平等思想,强调人的主观能动性的作用;希腊的辩论则促进了人对知识的崇尚和人的才智的发挥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农业经济需要一个强大的中央政权进行管理,强调统治者实施“仁政”;春秋战国时期的社会巨变中,不同阶级、阶层从不同角度对社会变革发表各自的观点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440597">
                <a:tc rowSpan="3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普罗泰格拉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“人是万物的尺度”;强调个人主观的感受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孔子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“仁”“礼”;“为政以德”;“有教无类”“因材施教”</a:t>
                      </a:r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苏格拉底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重视伦理道德,追求人生真谛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孟子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“仁政”“民贵君轻”;“性善论”;舍生取义</a:t>
                      </a:r>
                    </a:p>
                  </a:txBody>
                  <a:tcPr marL="45720" marR="45720"/>
                </a:tc>
              </a:tr>
              <a:tr h="245269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柏拉图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鄙视奴隶制;提出“理想国”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荀子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“仁义”“王道”;“君舟民水”;“性恶论”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评价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树立了人的尊严,是西方人文主义精神的滥觞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经过改造形成完整的思想体系,成为两千多年来中国传统文化的主流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4643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611560" y="2412157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考点一　雅典民主政治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1908101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844205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一、希腊文明的摇篮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1.地理环境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(1)东临爱琴海,海岸线曲折,天然良港众多,海岛星罗棋布,航海和海外贸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易的条件得天独厚。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(2)没有肥沃的大河流域和广阔平原,山岭纵横,河流交错,把希腊人分割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在彼此相对孤立的山谷里和海岛上。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2.城邦的出现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(1)时间:公元前8—前6世纪。面积狭小,人口不多,一般以城市为中心,包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括周边若干村落。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(2)特征:①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小国寡民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、独立自主。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3.公民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(1)含义:父母祖籍均属本城邦、拥有一定财产、能自备武装服兵役的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成年男子。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(2)特点:城邦是具有共同血缘和地域的公民团体。城邦的狭小,使公民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能更直接地参与城邦政治,更积极地追求民主权利。新兴工商业者阶层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追求民主权利的渴望更加强烈。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684060" y="2683038"/>
            <a:ext cx="152740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二、雅典民主政治的确立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1.梭伦改革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(1)内容:财产等级制;②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公民大会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最高权力机关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;四百人议事会;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公民陪审法庭;废除债奴制。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(2)意义:动摇了旧氏族贵族世袭特权,保障了公民的民主权利,为雅典民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主政治奠定了③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基础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2.克利斯提尼改革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(1)内容:建立十个地区部落,以部落为选举单位;设立五百人议事会;组建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十将军委员会;继续扩大公民大会的权力。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(2)意义:基本铲除了旧氏族贵族的政治特权,公民参政权空前扩大,雅典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的民主政治④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确立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起来。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036972" y="2120697"/>
            <a:ext cx="153502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2352070" y="3505606"/>
            <a:ext cx="99579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2082200" y="5796533"/>
            <a:ext cx="1034400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70264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三、雅典民主的“黄金时代”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“黄金时代”:公元前5世纪,⑤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伯利克里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当政时期,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雅典民主政治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发展到顶峰,被称为雅典民主的“黄金时代”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2.内容</a:t>
            </a:r>
            <a:endParaRPr lang="zh-CN" altLang="en-US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3078485"/>
          <a:ext cx="7740000" cy="2286000"/>
        </p:xfrm>
        <a:graphic>
          <a:graphicData uri="http://schemas.openxmlformats.org/drawingml/2006/table">
            <a:tbl>
              <a:tblPr/>
              <a:tblGrid>
                <a:gridCol w="1367704"/>
                <a:gridCol w="6372296"/>
              </a:tblGrid>
              <a:tr h="36006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公民大会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所有成年男性公民都可以参加公民大会,担任几乎一切官职,商定城邦重大事务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五百人议事会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是公民大会的附属机构,负责落实公民大会的决议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陪审法庭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最高司法与监察机关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。法官从各部落30岁以上的男性公民中产生,负责审理各类重要案件,监督公职人员,并参加立法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津贴制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为鼓励公民积极参政,向担任公职和参加政治活动的公民发放工资。为吸引公民观赏戏剧,还特意为公民发放“观剧津贴”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4" name="组合 16"/>
          <p:cNvGrpSpPr/>
          <p:nvPr/>
        </p:nvGrpSpPr>
        <p:grpSpPr bwMode="auto">
          <a:xfrm>
            <a:off x="4078992" y="1707317"/>
            <a:ext cx="1501120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四、评价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积极作用:雅典民主的理论和实践,为近现代西方政治制度奠定了最初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的基础。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2.局限性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(1)雅典民主仅限于占城邦人口少数的男性公民,⑥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妇女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、外邦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人、⑦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奴隶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被排除在外,是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“成年男性公民当家作主”的政治制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(2)雅典民主是小国寡民的产物。过于泛滥的直接民主,成为政治腐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败、社会动乱的隐患。狭隘的城邦体制,最终无法容纳政治和经济的迅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速发展。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(3)公元前4世纪后半期,日渐衰微的希腊被马其顿王国所灭。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6035020" y="2988221"/>
            <a:ext cx="100811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1304588" y="3451860"/>
            <a:ext cx="103516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759"/>
            <a:ext cx="8127000" cy="5524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1.民主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民主一词源于希腊文,意为人民。其定义为在一定的阶级范围内,按照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平等和少数服从多数原则来共同管理国家事务的国家制度。在民主体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制下,人民拥有超越立法者和政府的最高主权。尽管世界各民主政体间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存在细微差异,但民主政府有着区别于其他政府形式的特定原则和运作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方式。民主是保护人类自由的一系列原则和行为方式,它是自由的体制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化表现。民主以多数人决定、同时尊重个人与少数人的权利为原则。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2.自由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自由是一个政治哲学概念,在此条件下人类可以自我支配,凭借自由意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志而行动,并为自身的行为负责。学术上存在对自由概念的不同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见解,</a:t>
            </a:r>
            <a:endParaRPr lang="en-US" altLang="zh-CN" sz="201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在对个人与社会的关系认识上有所不同。自由的最基本含义是不受限</a:t>
            </a:r>
            <a:endParaRPr lang="zh-CN" altLang="en-US" sz="201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543831"/>
            <a:ext cx="8127000" cy="640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制和阻碍(束缚、控制、强迫或强制),或者说限制或阻碍的不存在。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“自由”在中国古文里的意思是“由于自己”,就是不由于外力,是自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己做主。在欧洲文字里,“自由”含有“解放”之意,是从外力制裁之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下解放出来才能自己做主。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3.平等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平等是人和人之间的一种关系、人对人的一种态度,是人类的终极理想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之一。人和人之间的平等,不是指物质上的“相等”或“平均”,而是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在精神上互相理解、互相尊重,把对方当成和自己一样的人来看待。现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代社会的进步,就是人和人之间从不平等走向平等的过程,是平等逐渐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实现的过程。世界范围内各国奴隶制度的消亡就证明了这一点。没有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人是天生的奴隶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生来就低他人一等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没有人任由他人指使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生来没有自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己的思想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这一思想已被普遍承认。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8021"/>
            <a:ext cx="8127000" cy="283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罗马法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一、从习惯法到成文法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1.习惯法:公元前①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509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年,罗马共和国建立。当时罗马只有习惯法,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法律与习惯之间没有明显界限。贵族垄断立法和司法大权,多由贵族担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任的法官常常随心所欲地解释法律,损害平民利益。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2.《十二铜表法》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4109477"/>
          <a:ext cx="7740000" cy="822960"/>
        </p:xfrm>
        <a:graphic>
          <a:graphicData uri="http://schemas.openxmlformats.org/drawingml/2006/table">
            <a:tbl>
              <a:tblPr/>
              <a:tblGrid>
                <a:gridCol w="719632"/>
                <a:gridCol w="7020368"/>
              </a:tblGrid>
              <a:tr h="3255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制定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公元前5世纪中期,在平民反对贵族的斗争中,罗马制定了《十二铜表法》,罗马成文法诞生</a:t>
                      </a:r>
                    </a:p>
                  </a:txBody>
                  <a:tcPr marL="45720" marR="45720"/>
                </a:tc>
              </a:tr>
              <a:tr h="26148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意义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审判、量刑皆有法可依,贵族对法律的随意解释受到限制,②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平民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利益得到保护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4" name="组合 16"/>
          <p:cNvGrpSpPr/>
          <p:nvPr/>
        </p:nvGrpSpPr>
        <p:grpSpPr bwMode="auto">
          <a:xfrm>
            <a:off x="2623592" y="2226613"/>
            <a:ext cx="868288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5815751" y="4610501"/>
            <a:ext cx="719518" cy="248033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2C80629E-9806-47DA-B20C-58812B6A2B83}">
  <ds:schemaRefs/>
</ds:datastoreItem>
</file>

<file path=customXml/itemProps10.xml><?xml version="1.0" encoding="utf-8"?>
<ds:datastoreItem xmlns:ds="http://schemas.openxmlformats.org/officeDocument/2006/customXml" ds:itemID="{75CB1D8A-B7F7-41EF-8D68-0FC34BF0CB99}">
  <ds:schemaRefs/>
</ds:datastoreItem>
</file>

<file path=customXml/itemProps11.xml><?xml version="1.0" encoding="utf-8"?>
<ds:datastoreItem xmlns:ds="http://schemas.openxmlformats.org/officeDocument/2006/customXml" ds:itemID="{8C1CC528-AF62-4419-A19B-71FB75526381}">
  <ds:schemaRefs/>
</ds:datastoreItem>
</file>

<file path=customXml/itemProps12.xml><?xml version="1.0" encoding="utf-8"?>
<ds:datastoreItem xmlns:ds="http://schemas.openxmlformats.org/officeDocument/2006/customXml" ds:itemID="{811DC2BB-7270-420F-8479-44140EC3E3E5}">
  <ds:schemaRefs/>
</ds:datastoreItem>
</file>

<file path=customXml/itemProps13.xml><?xml version="1.0" encoding="utf-8"?>
<ds:datastoreItem xmlns:ds="http://schemas.openxmlformats.org/officeDocument/2006/customXml" ds:itemID="{9B544F62-E9C8-42AC-A0A2-5B2479EE7CB3}">
  <ds:schemaRefs/>
</ds:datastoreItem>
</file>

<file path=customXml/itemProps14.xml><?xml version="1.0" encoding="utf-8"?>
<ds:datastoreItem xmlns:ds="http://schemas.openxmlformats.org/officeDocument/2006/customXml" ds:itemID="{5D008017-7448-450D-B3ED-920834EE262B}">
  <ds:schemaRefs/>
</ds:datastoreItem>
</file>

<file path=customXml/itemProps15.xml><?xml version="1.0" encoding="utf-8"?>
<ds:datastoreItem xmlns:ds="http://schemas.openxmlformats.org/officeDocument/2006/customXml" ds:itemID="{A01234A7-8221-4905-8094-102F9ADF478B}">
  <ds:schemaRefs/>
</ds:datastoreItem>
</file>

<file path=customXml/itemProps16.xml><?xml version="1.0" encoding="utf-8"?>
<ds:datastoreItem xmlns:ds="http://schemas.openxmlformats.org/officeDocument/2006/customXml" ds:itemID="{6C90140F-E213-4117-BD15-B0CB3985F6BC}">
  <ds:schemaRefs/>
</ds:datastoreItem>
</file>

<file path=customXml/itemProps17.xml><?xml version="1.0" encoding="utf-8"?>
<ds:datastoreItem xmlns:ds="http://schemas.openxmlformats.org/officeDocument/2006/customXml" ds:itemID="{F1F64058-8C8C-4DB1-AC97-ED943CE0FB14}">
  <ds:schemaRefs/>
</ds:datastoreItem>
</file>

<file path=customXml/itemProps2.xml><?xml version="1.0" encoding="utf-8"?>
<ds:datastoreItem xmlns:ds="http://schemas.openxmlformats.org/officeDocument/2006/customXml" ds:itemID="{3C156DE3-C711-4963-9AE0-9E75966A8B9B}">
  <ds:schemaRefs/>
</ds:datastoreItem>
</file>

<file path=customXml/itemProps3.xml><?xml version="1.0" encoding="utf-8"?>
<ds:datastoreItem xmlns:ds="http://schemas.openxmlformats.org/officeDocument/2006/customXml" ds:itemID="{5EF5B5B9-715F-4294-A02C-79002578F46C}">
  <ds:schemaRefs/>
</ds:datastoreItem>
</file>

<file path=customXml/itemProps4.xml><?xml version="1.0" encoding="utf-8"?>
<ds:datastoreItem xmlns:ds="http://schemas.openxmlformats.org/officeDocument/2006/customXml" ds:itemID="{181C0423-04DE-465A-A2E0-9323750BFE2B}">
  <ds:schemaRefs/>
</ds:datastoreItem>
</file>

<file path=customXml/itemProps5.xml><?xml version="1.0" encoding="utf-8"?>
<ds:datastoreItem xmlns:ds="http://schemas.openxmlformats.org/officeDocument/2006/customXml" ds:itemID="{11465863-A556-4A2A-AD5B-4F99D1B801A2}">
  <ds:schemaRefs/>
</ds:datastoreItem>
</file>

<file path=customXml/itemProps6.xml><?xml version="1.0" encoding="utf-8"?>
<ds:datastoreItem xmlns:ds="http://schemas.openxmlformats.org/officeDocument/2006/customXml" ds:itemID="{CE17BF8B-072C-4340-B77B-81E2B9564D79}">
  <ds:schemaRefs/>
</ds:datastoreItem>
</file>

<file path=customXml/itemProps7.xml><?xml version="1.0" encoding="utf-8"?>
<ds:datastoreItem xmlns:ds="http://schemas.openxmlformats.org/officeDocument/2006/customXml" ds:itemID="{D5C50CD7-D7D3-4A89-B133-F66C86AFE22E}">
  <ds:schemaRefs/>
</ds:datastoreItem>
</file>

<file path=customXml/itemProps8.xml><?xml version="1.0" encoding="utf-8"?>
<ds:datastoreItem xmlns:ds="http://schemas.openxmlformats.org/officeDocument/2006/customXml" ds:itemID="{96A6C59C-00BA-4103-B464-07FBC0758831}">
  <ds:schemaRefs/>
</ds:datastoreItem>
</file>

<file path=customXml/itemProps9.xml><?xml version="1.0" encoding="utf-8"?>
<ds:datastoreItem xmlns:ds="http://schemas.openxmlformats.org/officeDocument/2006/customXml" ds:itemID="{8288CBE3-8E18-4DF3-8A9E-5F86B2AE954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1482</Words>
  <Application>Microsoft Office PowerPoint</Application>
  <PresentationFormat>Custom</PresentationFormat>
  <Paragraphs>153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2019-07-12T05:10:13Z</dcterms:modified>
</cp:coreProperties>
</file>