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95"/>
  </p:notesMasterIdLst>
  <p:handoutMasterIdLst>
    <p:handoutMasterId r:id="rId96"/>
  </p:handoutMasterIdLst>
  <p:sldIdLst>
    <p:sldId id="329" r:id="rId3"/>
    <p:sldId id="289" r:id="rId4"/>
    <p:sldId id="300" r:id="rId5"/>
    <p:sldId id="1165" r:id="rId6"/>
    <p:sldId id="296" r:id="rId7"/>
    <p:sldId id="302" r:id="rId8"/>
    <p:sldId id="1821" r:id="rId9"/>
    <p:sldId id="591" r:id="rId10"/>
    <p:sldId id="1676" r:id="rId11"/>
    <p:sldId id="304" r:id="rId12"/>
    <p:sldId id="290" r:id="rId13"/>
    <p:sldId id="593" r:id="rId14"/>
    <p:sldId id="594" r:id="rId15"/>
    <p:sldId id="308" r:id="rId16"/>
    <p:sldId id="331" r:id="rId17"/>
    <p:sldId id="704" r:id="rId18"/>
    <p:sldId id="705" r:id="rId19"/>
    <p:sldId id="706" r:id="rId20"/>
    <p:sldId id="1739" r:id="rId21"/>
    <p:sldId id="1740" r:id="rId22"/>
    <p:sldId id="1744" r:id="rId23"/>
    <p:sldId id="1745" r:id="rId24"/>
    <p:sldId id="1741" r:id="rId25"/>
    <p:sldId id="1742" r:id="rId26"/>
    <p:sldId id="1743" r:id="rId27"/>
    <p:sldId id="712" r:id="rId28"/>
    <p:sldId id="724" r:id="rId29"/>
    <p:sldId id="713" r:id="rId30"/>
    <p:sldId id="725" r:id="rId31"/>
    <p:sldId id="731" r:id="rId32"/>
    <p:sldId id="732" r:id="rId33"/>
    <p:sldId id="726" r:id="rId34"/>
    <p:sldId id="727" r:id="rId35"/>
    <p:sldId id="728" r:id="rId36"/>
    <p:sldId id="729" r:id="rId37"/>
    <p:sldId id="730" r:id="rId38"/>
    <p:sldId id="733" r:id="rId39"/>
    <p:sldId id="1746" r:id="rId40"/>
    <p:sldId id="1747" r:id="rId41"/>
    <p:sldId id="1748" r:id="rId42"/>
    <p:sldId id="1749" r:id="rId43"/>
    <p:sldId id="714" r:id="rId44"/>
    <p:sldId id="1677" r:id="rId45"/>
    <p:sldId id="1678" r:id="rId46"/>
    <p:sldId id="1750" r:id="rId47"/>
    <p:sldId id="1751" r:id="rId48"/>
    <p:sldId id="718" r:id="rId49"/>
    <p:sldId id="719" r:id="rId50"/>
    <p:sldId id="720" r:id="rId51"/>
    <p:sldId id="721" r:id="rId52"/>
    <p:sldId id="722" r:id="rId53"/>
    <p:sldId id="723" r:id="rId54"/>
    <p:sldId id="750" r:id="rId55"/>
    <p:sldId id="751" r:id="rId56"/>
    <p:sldId id="738" r:id="rId57"/>
    <p:sldId id="739" r:id="rId58"/>
    <p:sldId id="1752" r:id="rId59"/>
    <p:sldId id="1753" r:id="rId60"/>
    <p:sldId id="753" r:id="rId61"/>
    <p:sldId id="747" r:id="rId62"/>
    <p:sldId id="746" r:id="rId63"/>
    <p:sldId id="749" r:id="rId64"/>
    <p:sldId id="748" r:id="rId65"/>
    <p:sldId id="754" r:id="rId66"/>
    <p:sldId id="755" r:id="rId67"/>
    <p:sldId id="756" r:id="rId68"/>
    <p:sldId id="844" r:id="rId69"/>
    <p:sldId id="845" r:id="rId70"/>
    <p:sldId id="1754" r:id="rId71"/>
    <p:sldId id="846" r:id="rId72"/>
    <p:sldId id="1168" r:id="rId73"/>
    <p:sldId id="1755" r:id="rId74"/>
    <p:sldId id="1756" r:id="rId75"/>
    <p:sldId id="1757" r:id="rId76"/>
    <p:sldId id="1758" r:id="rId77"/>
    <p:sldId id="1759" r:id="rId78"/>
    <p:sldId id="848" r:id="rId79"/>
    <p:sldId id="849" r:id="rId80"/>
    <p:sldId id="850" r:id="rId81"/>
    <p:sldId id="853" r:id="rId82"/>
    <p:sldId id="1760" r:id="rId83"/>
    <p:sldId id="1816" r:id="rId84"/>
    <p:sldId id="1817" r:id="rId85"/>
    <p:sldId id="855" r:id="rId86"/>
    <p:sldId id="1761" r:id="rId87"/>
    <p:sldId id="1684" r:id="rId88"/>
    <p:sldId id="857" r:id="rId89"/>
    <p:sldId id="1762" r:id="rId90"/>
    <p:sldId id="1763" r:id="rId91"/>
    <p:sldId id="1818" r:id="rId92"/>
    <p:sldId id="1819" r:id="rId93"/>
    <p:sldId id="1820" r:id="rId94"/>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D26333"/>
    <a:srgbClr val="90A45A"/>
    <a:srgbClr val="8D80BB"/>
    <a:srgbClr val="00A7B4"/>
    <a:srgbClr val="DC6690"/>
    <a:srgbClr val="4DA9CF"/>
    <a:srgbClr val="3F3F3F"/>
    <a:srgbClr val="A88A77"/>
    <a:srgbClr val="329B6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83" autoAdjust="0"/>
    <p:restoredTop sz="94676" autoAdjust="0"/>
  </p:normalViewPr>
  <p:slideViewPr>
    <p:cSldViewPr>
      <p:cViewPr>
        <p:scale>
          <a:sx n="33" d="100"/>
          <a:sy n="33" d="100"/>
        </p:scale>
        <p:origin x="-1092" y="-504"/>
      </p:cViewPr>
      <p:guideLst>
        <p:guide orient="horz" pos="4224"/>
        <p:guide pos="7506"/>
      </p:guideLst>
    </p:cSldViewPr>
  </p:slideViewPr>
  <p:notesTextViewPr>
    <p:cViewPr>
      <p:scale>
        <a:sx n="100" d="100"/>
        <a:sy n="100" d="100"/>
      </p:scale>
      <p:origin x="0" y="0"/>
    </p:cViewPr>
  </p:notesTextViewPr>
  <p:notesViewPr>
    <p:cSldViewPr>
      <p:cViewPr varScale="1">
        <p:scale>
          <a:sx n="67" d="100"/>
          <a:sy n="67" d="100"/>
        </p:scale>
        <p:origin x="-2844" y="-108"/>
      </p:cViewPr>
      <p:guideLst>
        <p:guide orient="horz" pos="2899"/>
        <p:guide pos="2166"/>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2019/2/15</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pPr>
                <a:defRPr/>
              </a:p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82</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83</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slide" Target="slide67.xml"/><Relationship Id="rId4" Type="http://schemas.openxmlformats.org/officeDocument/2006/relationships/slide" Target="slide5.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png"/></Relationships>
</file>

<file path=ppt/slides/_rels/slide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2698152" y="2694505"/>
            <a:ext cx="2811780" cy="1106805"/>
          </a:xfrm>
          <a:prstGeom prst="rect">
            <a:avLst/>
          </a:prstGeom>
          <a:noFill/>
        </p:spPr>
        <p:txBody>
          <a:bodyPr wrap="none" rtlCol="0">
            <a:spAutoFit/>
          </a:bodyPr>
          <a:lstStyle/>
          <a:p>
            <a:pPr algn="ctr"/>
            <a:r>
              <a:rPr lang="zh-CN" altLang="en-US" sz="6600" b="1" i="1" spc="300" dirty="0" smtClean="0">
                <a:solidFill>
                  <a:prstClr val="white"/>
                </a:solidFill>
                <a:latin typeface="微软雅黑" panose="020B0503020204020204" pitchFamily="34" charset="-122"/>
                <a:ea typeface="微软雅黑" panose="020B0503020204020204" pitchFamily="34" charset="-122"/>
              </a:rPr>
              <a:t>模块三</a:t>
            </a:r>
            <a:endParaRPr lang="zh-CN" altLang="en-US" sz="6600" b="1" i="1" spc="300" dirty="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595496" y="4533541"/>
            <a:ext cx="13644658" cy="2306955"/>
          </a:xfrm>
          <a:prstGeom prst="rect">
            <a:avLst/>
          </a:prstGeom>
          <a:noFill/>
        </p:spPr>
        <p:txBody>
          <a:bodyPr wrap="square" rtlCol="0">
            <a:spAutoFit/>
          </a:bodyPr>
          <a:lstStyle/>
          <a:p>
            <a:r>
              <a:rPr sz="7200" b="1" dirty="0" smtClean="0">
                <a:solidFill>
                  <a:schemeClr val="tx1"/>
                </a:solidFill>
                <a:latin typeface="微软雅黑" panose="020B0503020204020204" pitchFamily="34" charset="-122"/>
                <a:ea typeface="微软雅黑" panose="020B0503020204020204" pitchFamily="34" charset="-122"/>
              </a:rPr>
              <a:t>专题十二　世界政治格局的多极化与经济全球化</a:t>
            </a:r>
          </a:p>
        </p:txBody>
      </p:sp>
      <p:cxnSp>
        <p:nvCxnSpPr>
          <p:cNvPr id="11" name="直接连接符 10"/>
          <p:cNvCxnSpPr/>
          <p:nvPr/>
        </p:nvCxnSpPr>
        <p:spPr>
          <a:xfrm>
            <a:off x="8738372" y="6960471"/>
            <a:ext cx="13358906" cy="19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p:nvGrpSpPr>
        <p:grpSpPr>
          <a:xfrm>
            <a:off x="8666934" y="7180698"/>
            <a:ext cx="14002165" cy="3139321"/>
            <a:chOff x="8666934" y="9466714"/>
            <a:chExt cx="14002165" cy="3139321"/>
          </a:xfrm>
        </p:grpSpPr>
        <p:sp>
          <p:nvSpPr>
            <p:cNvPr id="13" name="TextBox 12"/>
            <p:cNvSpPr txBox="1"/>
            <p:nvPr/>
          </p:nvSpPr>
          <p:spPr>
            <a:xfrm>
              <a:off x="9095879" y="9466714"/>
              <a:ext cx="13573220" cy="3138170"/>
            </a:xfrm>
            <a:prstGeom prst="rect">
              <a:avLst/>
            </a:prstGeom>
            <a:noFill/>
          </p:spPr>
          <p:txBody>
            <a:bodyPr wrap="square" rtlCol="0">
              <a:spAutoFit/>
            </a:bodyPr>
            <a:lstStyle/>
            <a:p>
              <a:pPr>
                <a:lnSpc>
                  <a:spcPct val="150000"/>
                </a:lnSpc>
              </a:pPr>
              <a:r>
                <a:rPr lang="zh-CN" altLang="en-US" sz="4400" dirty="0">
                  <a:solidFill>
                    <a:schemeClr val="tx1"/>
                  </a:solidFill>
                  <a:latin typeface="微软雅黑" panose="020B0503020204020204" pitchFamily="34" charset="-122"/>
                  <a:ea typeface="微软雅黑" panose="020B0503020204020204" pitchFamily="34" charset="-122"/>
                  <a:sym typeface="+mn-ea"/>
                  <a:hlinkClick r:id="rId3" action="ppaction://hlinksldjump"/>
                </a:rPr>
                <a:t>体系构建 宏观把握</a:t>
              </a:r>
              <a:endParaRPr lang="zh-CN" altLang="en-US" sz="4400" dirty="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4400" dirty="0">
                  <a:solidFill>
                    <a:schemeClr val="tx1"/>
                  </a:solidFill>
                  <a:latin typeface="微软雅黑" panose="020B0503020204020204" pitchFamily="34" charset="-122"/>
                  <a:ea typeface="微软雅黑" panose="020B0503020204020204" pitchFamily="34" charset="-122"/>
                  <a:sym typeface="+mn-ea"/>
                  <a:hlinkClick r:id="rId4" action="ppaction://hlinksldjump"/>
                </a:rPr>
                <a:t>考点吃透 稳拿满分</a:t>
              </a:r>
              <a:endParaRPr lang="zh-CN" altLang="en-US" sz="4400" dirty="0" smtClean="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4400" dirty="0">
                  <a:solidFill>
                    <a:schemeClr val="tx1"/>
                  </a:solidFill>
                  <a:latin typeface="微软雅黑" panose="020B0503020204020204" pitchFamily="34" charset="-122"/>
                  <a:ea typeface="微软雅黑" panose="020B0503020204020204" pitchFamily="34" charset="-122"/>
                  <a:sym typeface="+mn-ea"/>
                  <a:hlinkClick r:id="rId5" action="ppaction://hlinksldjump"/>
                </a:rPr>
                <a:t>主题关联 突破大题</a:t>
              </a:r>
              <a:endParaRPr lang="zh-CN" altLang="en-US" sz="4400" dirty="0" smtClean="0">
                <a:solidFill>
                  <a:schemeClr val="tx1"/>
                </a:solidFill>
                <a:latin typeface="微软雅黑" panose="020B0503020204020204" pitchFamily="34" charset="-122"/>
                <a:ea typeface="微软雅黑" panose="020B0503020204020204" pitchFamily="34" charset="-122"/>
                <a:sym typeface="+mn-ea"/>
              </a:endParaRPr>
            </a:p>
          </p:txBody>
        </p:sp>
        <p:sp>
          <p:nvSpPr>
            <p:cNvPr id="14" name="TextBox 13"/>
            <p:cNvSpPr txBox="1"/>
            <p:nvPr/>
          </p:nvSpPr>
          <p:spPr>
            <a:xfrm>
              <a:off x="8666934" y="9466714"/>
              <a:ext cx="428628" cy="3139321"/>
            </a:xfrm>
            <a:prstGeom prst="rect">
              <a:avLst/>
            </a:prstGeom>
            <a:noFill/>
          </p:spPr>
          <p:txBody>
            <a:bodyPr wrap="square" rtlCol="0">
              <a:spAutoFit/>
            </a:bodyPr>
            <a:lstStyle/>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 </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p:txBody>
        </p:sp>
      </p:grpSp>
      <p:sp>
        <p:nvSpPr>
          <p:cNvPr id="15" name="TextBox 14"/>
          <p:cNvSpPr txBox="1"/>
          <p:nvPr/>
        </p:nvSpPr>
        <p:spPr>
          <a:xfrm>
            <a:off x="1666010" y="731796"/>
            <a:ext cx="5663473" cy="2169825"/>
          </a:xfrm>
          <a:prstGeom prst="rect">
            <a:avLst/>
          </a:prstGeom>
          <a:noFill/>
        </p:spPr>
        <p:txBody>
          <a:bodyPr wrap="none" rtlCol="0">
            <a:spAutoFit/>
          </a:bodyPr>
          <a:lstStyle/>
          <a:p>
            <a:pPr algn="ctr"/>
            <a:r>
              <a:rPr lang="en-US" altLang="zh-CN" sz="13500" b="1" i="1" spc="-15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PART 3</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916734"/>
            <a:ext cx="19938513" cy="4154170"/>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试练1   据统计,1938—1953年,《联共(布)党史简明教程》印刷了301次,共4280万册,被译成了67种语言,印数最多的是俄文版。这一现象是	(　　)　　　　　　　　　　　　　　　　　</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A.史学繁荣的标志	B.政治体制的产物</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C.国际斗争的需要	D.社会主义的胜利</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00524" y="2988742"/>
            <a:ext cx="19730192" cy="63367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916734"/>
            <a:ext cx="19579524" cy="6185535"/>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[解析] 本题考查二战以来苏联影响力的扩展。材料中介绍苏联党史的著作《联共(布)党史简明教程》被大规模印刷,说明二战爆发以来苏联影响力在扩展,其政治经济体制被更多国家和民众所了解和接受,故答案为B项,C项错误;《联共(布)党史简明教程》不是严格意义上的史学著作,不能称其为史学繁荣的标志,故A项错误;材料只能体现社会主义的影响力扩大,不能说“社会主义的胜利”,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6"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7"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16734"/>
            <a:ext cx="19788326" cy="6185535"/>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rPr>
              <a:t>试</a:t>
            </a:r>
            <a:r>
              <a:rPr sz="4400" dirty="0" smtClean="0">
                <a:latin typeface="微软雅黑" panose="020B0503020204020204" pitchFamily="34" charset="-122"/>
                <a:ea typeface="微软雅黑" panose="020B0503020204020204" pitchFamily="34" charset="-122"/>
              </a:rPr>
              <a:t>练2 </a:t>
            </a:r>
            <a:r>
              <a:rPr lang="en-US" sz="4400" dirty="0" smtClean="0">
                <a:latin typeface="微软雅黑" panose="020B0503020204020204" pitchFamily="34" charset="-122"/>
                <a:ea typeface="微软雅黑" panose="020B0503020204020204" pitchFamily="34" charset="-122"/>
              </a:rPr>
              <a:t>  </a:t>
            </a:r>
            <a:r>
              <a:rPr sz="4400" dirty="0" smtClean="0">
                <a:latin typeface="微软雅黑" panose="020B0503020204020204" pitchFamily="34" charset="-122"/>
                <a:ea typeface="微软雅黑" panose="020B0503020204020204" pitchFamily="34" charset="-122"/>
              </a:rPr>
              <a:t>1970年,联邦德国与苏联先后进行了13轮外长谈判,就互不使用武力问题达成共识。同年8月,勃兰特总理实现访苏。</a:t>
            </a:r>
            <a:r>
              <a:rPr sz="4400" dirty="0" err="1" smtClean="0">
                <a:latin typeface="微软雅黑" panose="020B0503020204020204" pitchFamily="34" charset="-122"/>
                <a:ea typeface="微软雅黑" panose="020B0503020204020204" pitchFamily="34" charset="-122"/>
              </a:rPr>
              <a:t>这反映了</a:t>
            </a:r>
            <a:r>
              <a:rPr sz="4400" dirty="0" smtClean="0">
                <a:latin typeface="微软雅黑" panose="020B0503020204020204" pitchFamily="34" charset="-122"/>
                <a:ea typeface="微软雅黑" panose="020B0503020204020204" pitchFamily="34" charset="-122"/>
              </a:rPr>
              <a:t>	(　　)</a:t>
            </a:r>
          </a:p>
          <a:p>
            <a:pPr>
              <a:lnSpc>
                <a:spcPct val="150000"/>
              </a:lnSpc>
            </a:pPr>
            <a:r>
              <a:rPr sz="4400" dirty="0" err="1" smtClean="0">
                <a:latin typeface="微软雅黑" panose="020B0503020204020204" pitchFamily="34" charset="-122"/>
                <a:ea typeface="微软雅黑" panose="020B0503020204020204" pitchFamily="34" charset="-122"/>
              </a:rPr>
              <a:t>A.两极格局的形势出现缓和</a:t>
            </a:r>
            <a:endParaRPr sz="4400" dirty="0" smtClean="0">
              <a:latin typeface="微软雅黑" panose="020B0503020204020204" pitchFamily="34" charset="-122"/>
              <a:ea typeface="微软雅黑" panose="020B0503020204020204" pitchFamily="34" charset="-122"/>
            </a:endParaRPr>
          </a:p>
          <a:p>
            <a:pPr>
              <a:lnSpc>
                <a:spcPct val="150000"/>
              </a:lnSpc>
            </a:pPr>
            <a:r>
              <a:rPr sz="4400" dirty="0" err="1" smtClean="0">
                <a:latin typeface="微软雅黑" panose="020B0503020204020204" pitchFamily="34" charset="-122"/>
                <a:ea typeface="微软雅黑" panose="020B0503020204020204" pitchFamily="34" charset="-122"/>
              </a:rPr>
              <a:t>B.苏联在军事上超越美国</a:t>
            </a:r>
            <a:endParaRPr sz="4400" dirty="0" smtClean="0">
              <a:latin typeface="微软雅黑" panose="020B0503020204020204" pitchFamily="34" charset="-122"/>
              <a:ea typeface="微软雅黑" panose="020B0503020204020204" pitchFamily="34" charset="-122"/>
            </a:endParaRPr>
          </a:p>
          <a:p>
            <a:pPr>
              <a:lnSpc>
                <a:spcPct val="150000"/>
              </a:lnSpc>
            </a:pPr>
            <a:r>
              <a:rPr sz="4400" dirty="0" err="1" smtClean="0">
                <a:latin typeface="微软雅黑" panose="020B0503020204020204" pitchFamily="34" charset="-122"/>
                <a:ea typeface="微软雅黑" panose="020B0503020204020204" pitchFamily="34" charset="-122"/>
              </a:rPr>
              <a:t>C.多极化趋势的出现</a:t>
            </a:r>
            <a:endParaRPr sz="4400" dirty="0" smtClean="0">
              <a:latin typeface="微软雅黑" panose="020B0503020204020204" pitchFamily="34" charset="-122"/>
              <a:ea typeface="微软雅黑" panose="020B0503020204020204" pitchFamily="34" charset="-122"/>
            </a:endParaRPr>
          </a:p>
          <a:p>
            <a:pPr>
              <a:lnSpc>
                <a:spcPct val="150000"/>
              </a:lnSpc>
            </a:pPr>
            <a:r>
              <a:rPr sz="4400" dirty="0" err="1" smtClean="0">
                <a:latin typeface="微软雅黑" panose="020B0503020204020204" pitchFamily="34" charset="-122"/>
                <a:ea typeface="微软雅黑" panose="020B0503020204020204" pitchFamily="34" charset="-122"/>
              </a:rPr>
              <a:t>D.联邦德国外交实现独立自主</a:t>
            </a:r>
            <a:endParaRPr sz="4400" dirty="0" smtClean="0">
              <a:latin typeface="微软雅黑" panose="020B0503020204020204" pitchFamily="34" charset="-122"/>
              <a:ea typeface="微软雅黑" panose="020B0503020204020204" pitchFamily="34" charset="-122"/>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3021414"/>
            <a:ext cx="19441948" cy="62320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304580" y="2916734"/>
            <a:ext cx="19147476" cy="6185535"/>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[解析] 材料的时间信息“1970年”属于“冷战”时期,当时美欧与苏联对立。材料中“联邦德国与苏联先后进行了13轮外长谈判,就互不使用武力问题达成共识”“勃兰特总理实现访苏”都体现了联邦德国与苏联关系的缓和,故A项正确;1970年苏联军事力量已经增强,但并非超过了美国,且材料与美国无关,故B项错误;联邦德国并不是多极化中的一极,故C项错误;材料强调的是苏联和联邦德国的关系,不是联邦德国一国的发展或外交,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844726"/>
            <a:ext cx="20410170" cy="7247255"/>
          </a:xfrm>
          <a:prstGeom prst="rect">
            <a:avLst/>
          </a:prstGeom>
        </p:spPr>
        <p:txBody>
          <a:bodyPr wrap="square">
            <a:spAutoFit/>
          </a:bodyPr>
          <a:lstStyle/>
          <a:p>
            <a:pPr>
              <a:lnSpc>
                <a:spcPct val="150000"/>
              </a:lnSpc>
            </a:pPr>
            <a:r>
              <a:rPr sz="4600" b="1" dirty="0" smtClean="0">
                <a:solidFill>
                  <a:schemeClr val="tx1"/>
                </a:solidFill>
                <a:latin typeface="微软雅黑" panose="020B0503020204020204" pitchFamily="34" charset="-122"/>
                <a:ea typeface="微软雅黑" panose="020B0503020204020204" pitchFamily="34" charset="-122"/>
              </a:rPr>
              <a:t>2.对战后国际格局变化的认识</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(1)国际格局变化的根源是各国经济、政治发展的不平衡。</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(2)新的国际格局是建立在新的力量均衡的基础上的各国力量相互斗争和妥协的产物。</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(3)决定一个国家在国际关系中的地位的根本因素是综合国力(科技力量、经济力量、军事力量等)的强弱。</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(4)国家力量与国家利益是处理国际关系的立足点与出发点。</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7200900"/>
          </a:xfrm>
          <a:prstGeom prst="rect">
            <a:avLst/>
          </a:prstGeom>
        </p:spPr>
        <p:txBody>
          <a:bodyPr wrap="square">
            <a:spAutoFit/>
          </a:bodyPr>
          <a:lstStyle/>
          <a:p>
            <a:pPr>
              <a:lnSpc>
                <a:spcPct val="150000"/>
              </a:lnSpc>
            </a:pPr>
            <a:r>
              <a:rPr lang="zh-CN" sz="4400" dirty="0" smtClean="0">
                <a:solidFill>
                  <a:schemeClr val="tx1"/>
                </a:solidFill>
                <a:latin typeface="微软雅黑" panose="020B0503020204020204" pitchFamily="34" charset="-122"/>
                <a:ea typeface="微软雅黑" panose="020B0503020204020204" pitchFamily="34" charset="-122"/>
              </a:rPr>
              <a:t>试</a:t>
            </a:r>
            <a:r>
              <a:rPr sz="4400" dirty="0" smtClean="0">
                <a:solidFill>
                  <a:schemeClr val="tx1"/>
                </a:solidFill>
                <a:latin typeface="微软雅黑" panose="020B0503020204020204" pitchFamily="34" charset="-122"/>
                <a:ea typeface="微软雅黑" panose="020B0503020204020204" pitchFamily="34" charset="-122"/>
              </a:rPr>
              <a:t>练3 </a:t>
            </a:r>
            <a:r>
              <a:rPr lang="en-US" sz="4400" dirty="0" smtClean="0">
                <a:solidFill>
                  <a:schemeClr val="tx1"/>
                </a:solidFill>
                <a:latin typeface="微软雅黑" panose="020B0503020204020204" pitchFamily="34" charset="-122"/>
                <a:ea typeface="微软雅黑" panose="020B0503020204020204" pitchFamily="34" charset="-122"/>
              </a:rPr>
              <a:t>  </a:t>
            </a:r>
            <a:r>
              <a:rPr sz="4400" dirty="0" smtClean="0">
                <a:solidFill>
                  <a:schemeClr val="tx1"/>
                </a:solidFill>
                <a:latin typeface="微软雅黑" panose="020B0503020204020204" pitchFamily="34" charset="-122"/>
                <a:ea typeface="微软雅黑" panose="020B0503020204020204" pitchFamily="34" charset="-122"/>
              </a:rPr>
              <a:t> 美国学者福勒认为:“因权力、财富、影响分配不公以及大国不尊重小国引起的世界性冲突大大超过基督教、儒教与伊斯兰教之间的文明冲突。文化是表达冲突的载体,而非原因。”材料旨在强调	(　　)</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A.权力、财富分配不公的现象较普遍</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B.世界冲突的主要原因在于国家利益</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C.宗教冲突在当今世界已基本消除</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D.文化只是表达冲突的载体</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060750"/>
            <a:ext cx="19806920" cy="6521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88556" y="2844726"/>
            <a:ext cx="19528938" cy="6185535"/>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[解析] 权力、财富分配不公是引起世界性冲突的原因之一,材料强调的是主要原因,故A项错误;“权力、财富、影响分配不公以及大国不尊重小国引起的世界性冲突大大超过基督教、儒教与伊斯兰教之间的文明冲突”表明世界性冲突的主要原因是国家利益,而不是文明的冲突,故B项正确;“大大超过基督教、儒教与伊斯兰教之间的文明冲突”表明宗教冲突依然存在,故C项错误;“文化是表达冲突的载体,而非原因”,材料强调的是世界冲突的主要原因,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7200900"/>
          </a:xfrm>
          <a:prstGeom prst="rect">
            <a:avLst/>
          </a:prstGeom>
        </p:spPr>
        <p:txBody>
          <a:bodyPr wrap="square">
            <a:spAutoFit/>
          </a:bodyPr>
          <a:lstStyle/>
          <a:p>
            <a:pPr>
              <a:lnSpc>
                <a:spcPct val="150000"/>
              </a:lnSpc>
            </a:pPr>
            <a:r>
              <a:rPr lang="zh-CN" sz="4400" dirty="0" smtClean="0">
                <a:solidFill>
                  <a:schemeClr val="tx1"/>
                </a:solidFill>
                <a:latin typeface="微软雅黑" panose="020B0503020204020204" pitchFamily="34" charset="-122"/>
                <a:ea typeface="微软雅黑" panose="020B0503020204020204" pitchFamily="34" charset="-122"/>
              </a:rPr>
              <a:t>试</a:t>
            </a:r>
            <a:r>
              <a:rPr sz="4400" dirty="0" smtClean="0">
                <a:solidFill>
                  <a:schemeClr val="tx1"/>
                </a:solidFill>
                <a:latin typeface="微软雅黑" panose="020B0503020204020204" pitchFamily="34" charset="-122"/>
                <a:ea typeface="微软雅黑" panose="020B0503020204020204" pitchFamily="34" charset="-122"/>
              </a:rPr>
              <a:t>练4 </a:t>
            </a:r>
            <a:r>
              <a:rPr lang="en-US" sz="4400" dirty="0" smtClean="0">
                <a:solidFill>
                  <a:schemeClr val="tx1"/>
                </a:solidFill>
                <a:latin typeface="微软雅黑" panose="020B0503020204020204" pitchFamily="34" charset="-122"/>
                <a:ea typeface="微软雅黑" panose="020B0503020204020204" pitchFamily="34" charset="-122"/>
              </a:rPr>
              <a:t>  2</a:t>
            </a:r>
            <a:r>
              <a:rPr sz="4400" dirty="0" smtClean="0">
                <a:solidFill>
                  <a:schemeClr val="tx1"/>
                </a:solidFill>
                <a:latin typeface="微软雅黑" panose="020B0503020204020204" pitchFamily="34" charset="-122"/>
                <a:ea typeface="微软雅黑" panose="020B0503020204020204" pitchFamily="34" charset="-122"/>
              </a:rPr>
              <a:t>0 世纪70年代,联邦德国总理勃兰特开始推行“新东方政策”:改善同苏联的关系,同东欧各国关系正常化,暂时解决联邦德国与民主德国的关系。联邦德国对外政策的变化从根本上反映了	(　　)</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A.资本主义经济发展的不平衡</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B.战后美国和联邦德国关系的变化</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C.东西方两大阵营关系的缓和</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D.联邦德国谋求政治大国的野心</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00736" y="2988742"/>
            <a:ext cx="20018012"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844726"/>
            <a:ext cx="19586176" cy="8217634"/>
          </a:xfrm>
          <a:prstGeom prst="rect">
            <a:avLst/>
          </a:prstGeom>
        </p:spPr>
        <p:txBody>
          <a:bodyPr wrap="square">
            <a:spAutoFit/>
          </a:bodyPr>
          <a:lstStyle/>
          <a:p>
            <a:pPr eaLnBrk="1" latinLnBrk="0" hangingPunct="1">
              <a:lnSpc>
                <a:spcPct val="150000"/>
              </a:lnSpc>
              <a:buNone/>
            </a:pPr>
            <a:r>
              <a:rPr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sym typeface="+mn-ea"/>
              </a:rPr>
              <a:t>] </a:t>
            </a:r>
            <a:r>
              <a:rPr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rPr>
              <a:t>A　[解析] 根据材料“20世纪70年代,联邦德国</a:t>
            </a:r>
            <a:r>
              <a:rPr sz="4400" dirty="0" smtClean="0">
                <a:solidFill>
                  <a:srgbClr val="A50021"/>
                </a:solidFill>
                <a:uFillTx/>
                <a:latin typeface="宋体" panose="02010600030101010101" pitchFamily="2" charset="-122"/>
                <a:cs typeface="Times New Roman" panose="02020603050405020304" pitchFamily="18" charset="0"/>
              </a:rPr>
              <a:t>……</a:t>
            </a:r>
            <a:r>
              <a:rPr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rPr>
              <a:t>改善同苏联的关系,同东欧各国关系正常化,暂时解决联邦德国与民主德国的关系”可知,联邦德国作为资本主义国家主动调整与社会主义国家的关系,打破了美国对西欧国家的外交限制,这体现了随着联邦德国经济的发展,外交政策转向维护本国利益而不是唯美国马首是瞻,故A项正确;材料反映了联邦德国与社会主义国家之间的外交关系,没有涉及战后美国和联邦德国的关系,故B项错误;材料仅能说明联邦德国与社会主义阵营的关系缓和,不能代表东西两大阵营关系的缓和,故C项错误;根据所学,联邦德国作为战败国,在20世纪70年代不具备谋求政治大国的条件,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84642" y="2844726"/>
            <a:ext cx="20410170" cy="7247255"/>
          </a:xfrm>
          <a:prstGeom prst="rect">
            <a:avLst/>
          </a:prstGeom>
        </p:spPr>
        <p:txBody>
          <a:bodyPr wrap="square">
            <a:spAutoFit/>
          </a:bodyPr>
          <a:lstStyle/>
          <a:p>
            <a:pPr>
              <a:lnSpc>
                <a:spcPct val="150000"/>
              </a:lnSpc>
            </a:pPr>
            <a:r>
              <a:rPr sz="4600" b="1" dirty="0" smtClean="0">
                <a:solidFill>
                  <a:schemeClr val="tx1"/>
                </a:solidFill>
                <a:latin typeface="微软雅黑" panose="020B0503020204020204" pitchFamily="34" charset="-122"/>
                <a:ea typeface="微软雅黑" panose="020B0503020204020204" pitchFamily="34" charset="-122"/>
              </a:rPr>
              <a:t>3.理解大国关系的深入调整及其影响</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(1)调整</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①在“冷战”时期,大国之间的关系以敌对和对抗为主基调。“冷战”结束和两极格局瓦解后,国际社会发生了重大的变化。各个大国为了适应这个变化,都在调整自己的对外政策和对外关系,大国关系中出现了合作与斗争并存的新特点。自20世纪90年代中期以来,大国纷纷建立多种战略伙伴关系。</a:t>
            </a:r>
          </a:p>
          <a:p>
            <a:pPr>
              <a:lnSpc>
                <a:spcPct val="150000"/>
              </a:lnSpc>
            </a:pPr>
            <a:endParaRPr sz="4400" dirty="0" smtClean="0">
              <a:solidFill>
                <a:schemeClr val="tx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9" name="组合 8"/>
          <p:cNvGrpSpPr/>
          <p:nvPr/>
        </p:nvGrpSpPr>
        <p:grpSpPr>
          <a:xfrm>
            <a:off x="1880235" y="2023109"/>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体系构建 宏观把握</a:t>
              </a: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4" name="TextBox 13"/>
          <p:cNvSpPr txBox="1"/>
          <p:nvPr/>
        </p:nvSpPr>
        <p:spPr>
          <a:xfrm>
            <a:off x="2115593" y="3313053"/>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时空定位</a:t>
            </a:r>
          </a:p>
        </p:txBody>
      </p:sp>
      <p:pic>
        <p:nvPicPr>
          <p:cNvPr id="567" name="2LLS28.EPS" descr="id:2147497788;FounderCES"/>
          <p:cNvPicPr>
            <a:picLocks noChangeAspect="1"/>
          </p:cNvPicPr>
          <p:nvPr/>
        </p:nvPicPr>
        <p:blipFill>
          <a:blip r:embed="rId4" cstate="print"/>
          <a:stretch>
            <a:fillRect/>
          </a:stretch>
        </p:blipFill>
        <p:spPr>
          <a:xfrm>
            <a:off x="3797300" y="3312795"/>
            <a:ext cx="17205325" cy="776351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567"/>
                                        </p:tgtEl>
                                        <p:attrNameLst>
                                          <p:attrName>style.visibility</p:attrName>
                                        </p:attrNameLst>
                                      </p:cBhvr>
                                      <p:to>
                                        <p:strVal val="visible"/>
                                      </p:to>
                                    </p:set>
                                    <p:animEffect transition="in" filter="blinds(horizontal)">
                                      <p:cBhvr>
                                        <p:cTn id="11" dur="500"/>
                                        <p:tgtEl>
                                          <p:spTgt spid="5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7200900"/>
          </a:xfrm>
          <a:prstGeom prst="rect">
            <a:avLst/>
          </a:prstGeom>
        </p:spPr>
        <p:txBody>
          <a:bodyPr wrap="square">
            <a:spAutoFit/>
          </a:bodyPr>
          <a:lstStyle/>
          <a:p>
            <a:pPr>
              <a:lnSpc>
                <a:spcPct val="150000"/>
              </a:lnSpc>
            </a:pPr>
            <a:r>
              <a:rPr sz="4400" dirty="0" smtClean="0">
                <a:latin typeface="微软雅黑" panose="020B0503020204020204" pitchFamily="34" charset="-122"/>
                <a:ea typeface="微软雅黑" panose="020B0503020204020204" pitchFamily="34" charset="-122"/>
                <a:sym typeface="+mn-ea"/>
              </a:rPr>
              <a:t>②大国之间的“伙伴关系”“战略关系”同“冷战”时期的“同盟关系”“集团关系”是完全不同的。“冷战”时期的“同盟关系”“集团关系”是以军事合作为基础的,是共同对付第三国的。现在这种新型的大国关系则具有鲜明的“冷战”后的时代特点:不以军事合作为基础,而是着重于政治、经济、军事、安全、贸易、环保、科技等众多领域共同合作的需要;不针对第三国,不妨碍同第三国发展关系,推动整个大国关系的发展;不结盟,不搞对抗,以平等互利的对话解决存在的分歧与争端。</a:t>
            </a:r>
            <a:endParaRPr sz="4400" dirty="0" smtClean="0">
              <a:solidFill>
                <a:schemeClr val="tx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6185535"/>
          </a:xfrm>
          <a:prstGeom prst="rect">
            <a:avLst/>
          </a:prstGeom>
        </p:spPr>
        <p:txBody>
          <a:bodyPr wrap="square">
            <a:spAutoFit/>
          </a:bodyPr>
          <a:lstStyle/>
          <a:p>
            <a:pPr>
              <a:lnSpc>
                <a:spcPct val="150000"/>
              </a:lnSpc>
            </a:pPr>
            <a:r>
              <a:rPr sz="4400" dirty="0" smtClean="0">
                <a:latin typeface="微软雅黑" panose="020B0503020204020204" pitchFamily="34" charset="-122"/>
                <a:ea typeface="微软雅黑" panose="020B0503020204020204" pitchFamily="34" charset="-122"/>
                <a:sym typeface="+mn-ea"/>
              </a:rPr>
              <a:t>(2)影响</a:t>
            </a:r>
          </a:p>
          <a:p>
            <a:pPr>
              <a:lnSpc>
                <a:spcPct val="150000"/>
              </a:lnSpc>
            </a:pPr>
            <a:r>
              <a:rPr sz="4400" dirty="0" smtClean="0">
                <a:latin typeface="微软雅黑" panose="020B0503020204020204" pitchFamily="34" charset="-122"/>
                <a:ea typeface="微软雅黑" panose="020B0503020204020204" pitchFamily="34" charset="-122"/>
                <a:sym typeface="+mn-ea"/>
              </a:rPr>
              <a:t>①大国关系是国际政治与国际关系中最重要的关系。大国关系的调整及重新定位,表明世界政治格局的深刻变化。它既是世界格局多极化的一种表现,又推动了多极化的发展。</a:t>
            </a:r>
          </a:p>
          <a:p>
            <a:pPr>
              <a:lnSpc>
                <a:spcPct val="150000"/>
              </a:lnSpc>
            </a:pPr>
            <a:r>
              <a:rPr sz="4400" dirty="0" smtClean="0">
                <a:latin typeface="微软雅黑" panose="020B0503020204020204" pitchFamily="34" charset="-122"/>
                <a:ea typeface="微软雅黑" panose="020B0503020204020204" pitchFamily="34" charset="-122"/>
                <a:sym typeface="+mn-ea"/>
              </a:rPr>
              <a:t>②大国关系这种重大而深刻的调整,有利于国际形势的继续缓和,有利于世界多极化趋势的发展,有利于世界的和平、稳定与发展。</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5169535"/>
          </a:xfrm>
          <a:prstGeom prst="rect">
            <a:avLst/>
          </a:prstGeom>
        </p:spPr>
        <p:txBody>
          <a:bodyPr wrap="square">
            <a:spAutoFit/>
          </a:bodyPr>
          <a:lstStyle/>
          <a:p>
            <a:pPr>
              <a:lnSpc>
                <a:spcPct val="150000"/>
              </a:lnSpc>
            </a:pPr>
            <a:r>
              <a:rPr lang="zh-CN" sz="4400" dirty="0" smtClean="0">
                <a:solidFill>
                  <a:schemeClr val="tx1"/>
                </a:solidFill>
                <a:latin typeface="微软雅黑" panose="020B0503020204020204" pitchFamily="34" charset="-122"/>
                <a:ea typeface="微软雅黑" panose="020B0503020204020204" pitchFamily="34" charset="-122"/>
              </a:rPr>
              <a:t>试</a:t>
            </a:r>
            <a:r>
              <a:rPr sz="4400" dirty="0" smtClean="0">
                <a:solidFill>
                  <a:schemeClr val="tx1"/>
                </a:solidFill>
                <a:latin typeface="微软雅黑" panose="020B0503020204020204" pitchFamily="34" charset="-122"/>
                <a:ea typeface="微软雅黑" panose="020B0503020204020204" pitchFamily="34" charset="-122"/>
              </a:rPr>
              <a:t>练</a:t>
            </a:r>
            <a:r>
              <a:rPr lang="en-US" sz="4400" dirty="0" smtClean="0">
                <a:solidFill>
                  <a:schemeClr val="tx1"/>
                </a:solidFill>
                <a:latin typeface="微软雅黑" panose="020B0503020204020204" pitchFamily="34" charset="-122"/>
                <a:ea typeface="微软雅黑" panose="020B0503020204020204" pitchFamily="34" charset="-122"/>
              </a:rPr>
              <a:t>5</a:t>
            </a:r>
            <a:r>
              <a:rPr sz="4400" dirty="0" smtClean="0">
                <a:solidFill>
                  <a:schemeClr val="tx1"/>
                </a:solidFill>
                <a:latin typeface="微软雅黑" panose="020B0503020204020204" pitchFamily="34" charset="-122"/>
                <a:ea typeface="微软雅黑" panose="020B0503020204020204" pitchFamily="34" charset="-122"/>
              </a:rPr>
              <a:t> </a:t>
            </a:r>
            <a:r>
              <a:rPr lang="en-US" sz="4400" dirty="0" smtClean="0">
                <a:solidFill>
                  <a:schemeClr val="tx1"/>
                </a:solidFill>
                <a:latin typeface="微软雅黑" panose="020B0503020204020204" pitchFamily="34" charset="-122"/>
                <a:ea typeface="微软雅黑" panose="020B0503020204020204" pitchFamily="34" charset="-122"/>
              </a:rPr>
              <a:t>  </a:t>
            </a:r>
            <a:r>
              <a:rPr sz="4400" dirty="0" smtClean="0">
                <a:solidFill>
                  <a:schemeClr val="tx1"/>
                </a:solidFill>
                <a:latin typeface="微软雅黑" panose="020B0503020204020204" pitchFamily="34" charset="-122"/>
                <a:ea typeface="微软雅黑" panose="020B0503020204020204" pitchFamily="34" charset="-122"/>
              </a:rPr>
              <a:t>作为西方强国的美国从世界史的角度认识到苏联正以一切努力推进社会主义制度,因而改变了原先那种对待德国的敌意态度,而视其为一个未来的政治伙伴。为此美国	(　　)</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A.促成德法矛盾缓和	B.经济上援助联邦德国</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C.扩大军备竞赛规模	D.与苏联关系破裂</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060750"/>
            <a:ext cx="19806920" cy="52565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916734"/>
            <a:ext cx="19528938" cy="5169535"/>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[解析] 德法矛盾化解是欧洲走向联合的关键,而美国将德国视为未来的政治伙伴是为美国的全球战略服务的,故A项错误;为遏制苏联势力扩张,美国转变对德国的态度,提出马歇尔计划,从经济上援助包括联邦德国在内的西欧,故B项正确;材料反映了美国对德国态度的转变,与军备竞赛无关,故C项错误;材料反映了美国对德国态度的转变,与其和苏联的关系无关,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4465816" cy="8217634"/>
          </a:xfrm>
          <a:prstGeom prst="rect">
            <a:avLst/>
          </a:prstGeom>
        </p:spPr>
        <p:txBody>
          <a:bodyPr wrap="square">
            <a:spAutoFit/>
          </a:bodyPr>
          <a:lstStyle/>
          <a:p>
            <a:pPr>
              <a:lnSpc>
                <a:spcPct val="150000"/>
              </a:lnSpc>
            </a:pPr>
            <a:r>
              <a:rPr lang="zh-CN" sz="4400" dirty="0" smtClean="0">
                <a:solidFill>
                  <a:schemeClr val="tx1"/>
                </a:solidFill>
                <a:latin typeface="微软雅黑" panose="020B0503020204020204" pitchFamily="34" charset="-122"/>
                <a:ea typeface="微软雅黑" panose="020B0503020204020204" pitchFamily="34" charset="-122"/>
              </a:rPr>
              <a:t>试</a:t>
            </a:r>
            <a:r>
              <a:rPr sz="4400" dirty="0" smtClean="0">
                <a:solidFill>
                  <a:schemeClr val="tx1"/>
                </a:solidFill>
                <a:latin typeface="微软雅黑" panose="020B0503020204020204" pitchFamily="34" charset="-122"/>
                <a:ea typeface="微软雅黑" panose="020B0503020204020204" pitchFamily="34" charset="-122"/>
              </a:rPr>
              <a:t>练</a:t>
            </a:r>
            <a:r>
              <a:rPr lang="en-US" sz="4400" dirty="0" smtClean="0">
                <a:solidFill>
                  <a:schemeClr val="tx1"/>
                </a:solidFill>
                <a:latin typeface="微软雅黑" panose="020B0503020204020204" pitchFamily="34" charset="-122"/>
                <a:ea typeface="微软雅黑" panose="020B0503020204020204" pitchFamily="34" charset="-122"/>
              </a:rPr>
              <a:t>6</a:t>
            </a:r>
            <a:r>
              <a:rPr sz="4400" dirty="0" smtClean="0">
                <a:solidFill>
                  <a:schemeClr val="tx1"/>
                </a:solidFill>
                <a:latin typeface="微软雅黑" panose="020B0503020204020204" pitchFamily="34" charset="-122"/>
                <a:ea typeface="微软雅黑" panose="020B0503020204020204" pitchFamily="34" charset="-122"/>
              </a:rPr>
              <a:t> </a:t>
            </a:r>
            <a:r>
              <a:rPr lang="en-US" sz="4400" dirty="0" smtClean="0">
                <a:solidFill>
                  <a:schemeClr val="tx1"/>
                </a:solidFill>
                <a:latin typeface="微软雅黑" panose="020B0503020204020204" pitchFamily="34" charset="-122"/>
                <a:ea typeface="微软雅黑" panose="020B0503020204020204" pitchFamily="34" charset="-122"/>
              </a:rPr>
              <a:t>  </a:t>
            </a:r>
            <a:r>
              <a:rPr sz="4400" dirty="0" smtClean="0">
                <a:solidFill>
                  <a:schemeClr val="tx1"/>
                </a:solidFill>
                <a:latin typeface="微软雅黑" panose="020B0503020204020204" pitchFamily="34" charset="-122"/>
                <a:ea typeface="微软雅黑" panose="020B0503020204020204" pitchFamily="34" charset="-122"/>
              </a:rPr>
              <a:t>右图是20世纪60年代的一幅政治漫画,画中的箱子上写着“Nuclear War”,用双手按住箱子的是表情惊恐的肯尼迪和赫鲁晓夫两人,标题为“Lets get a lock for this thing”。该漫画主旨所对应的历史背景是	(　　)</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A.局部战争的激烈战况伤害了美苏利益</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B.第三世界的崛起对两极格局形成冲击</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C.欧洲一体化成为美苏合作的历史契机</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D.超级大国争霸将世界置于核危险之中</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pic>
        <p:nvPicPr>
          <p:cNvPr id="576" name="2lls29.jpg" descr="id:2147497845;FounderCES"/>
          <p:cNvPicPr>
            <a:picLocks noChangeAspect="1"/>
          </p:cNvPicPr>
          <p:nvPr/>
        </p:nvPicPr>
        <p:blipFill>
          <a:blip r:embed="rId3" cstate="print"/>
          <a:stretch>
            <a:fillRect/>
          </a:stretch>
        </p:blipFill>
        <p:spPr>
          <a:xfrm>
            <a:off x="16778188" y="3276774"/>
            <a:ext cx="4968552" cy="7100108"/>
          </a:xfrm>
          <a:prstGeom prst="rect">
            <a:avLst/>
          </a:prstGeom>
        </p:spPr>
      </p:pic>
    </p:spTree>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90773"/>
            <a:ext cx="19514168" cy="54425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88556" y="2916734"/>
            <a:ext cx="19147476" cy="5169535"/>
          </a:xfrm>
          <a:prstGeom prst="rect">
            <a:avLst/>
          </a:prstGeom>
        </p:spPr>
        <p:txBody>
          <a:bodyPr wrap="square">
            <a:spAutoFit/>
          </a:bodyPr>
          <a:lstStyle/>
          <a:p>
            <a:pPr eaLnBrk="1" latinLnBrk="0" hangingPunct="1">
              <a:lnSpc>
                <a:spcPct val="150000"/>
              </a:lnSpc>
              <a:buNone/>
            </a:pPr>
            <a:r>
              <a:rPr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sym typeface="+mn-ea"/>
              </a:rPr>
              <a:t>] </a:t>
            </a:r>
            <a:r>
              <a:rPr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rPr>
              <a:t>D　[解析] 根据所学知识可知,局部热战并没有同时损害美苏的利益,故A项错误;题干主要论述核战争的问题,没有谈及第三世界崛起问题,故B项错误;题干主要论述核战争问题,没有谈及欧洲一体化问题,故C项错误;由材料“Nuclear War”可知,材料所述为核战争的威胁,结合所学知识可知,美苏两国核军备竞赛将世界置于核危险之中,故D项正确。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1880324" y="4140870"/>
            <a:ext cx="19788326" cy="7247255"/>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rPr>
              <a:t>考法1　依托数据统计图表,考查学生对二战后国际政治格局变化的分析能力</a:t>
            </a:r>
          </a:p>
          <a:p>
            <a:pPr>
              <a:lnSpc>
                <a:spcPct val="150000"/>
              </a:lnSpc>
            </a:pPr>
            <a:r>
              <a:rPr lang="zh-CN" sz="4400" dirty="0" smtClean="0">
                <a:latin typeface="微软雅黑" panose="020B0503020204020204" pitchFamily="34" charset="-122"/>
                <a:ea typeface="微软雅黑" panose="020B0503020204020204" pitchFamily="34" charset="-122"/>
              </a:rPr>
              <a:t>典</a:t>
            </a:r>
            <a:r>
              <a:rPr sz="4400" dirty="0" smtClean="0">
                <a:latin typeface="微软雅黑" panose="020B0503020204020204" pitchFamily="34" charset="-122"/>
                <a:ea typeface="微软雅黑" panose="020B0503020204020204" pitchFamily="34" charset="-122"/>
              </a:rPr>
              <a:t>例1</a:t>
            </a:r>
            <a:r>
              <a:rPr lang="en-US" sz="4400" dirty="0" smtClean="0">
                <a:latin typeface="微软雅黑" panose="020B0503020204020204" pitchFamily="34" charset="-122"/>
                <a:ea typeface="微软雅黑" panose="020B0503020204020204" pitchFamily="34" charset="-122"/>
              </a:rPr>
              <a:t>  </a:t>
            </a:r>
            <a:r>
              <a:rPr sz="4400" dirty="0" smtClean="0">
                <a:latin typeface="微软雅黑" panose="020B0503020204020204" pitchFamily="34" charset="-122"/>
                <a:ea typeface="微软雅黑" panose="020B0503020204020204" pitchFamily="34" charset="-122"/>
              </a:rPr>
              <a:t>   [2018·全国卷Ⅰ] 下图反映了1945—1975年间联合国会员国的变化情况,这表明	(　　)</a:t>
            </a:r>
          </a:p>
          <a:p>
            <a:pPr>
              <a:lnSpc>
                <a:spcPct val="150000"/>
              </a:lnSpc>
            </a:pPr>
            <a:r>
              <a:rPr sz="4400" dirty="0" smtClean="0">
                <a:latin typeface="微软雅黑" panose="020B0503020204020204" pitchFamily="34" charset="-122"/>
                <a:ea typeface="微软雅黑" panose="020B0503020204020204" pitchFamily="34" charset="-122"/>
              </a:rPr>
              <a:t>A.第三世界发展壮大	</a:t>
            </a:r>
          </a:p>
          <a:p>
            <a:pPr>
              <a:lnSpc>
                <a:spcPct val="150000"/>
              </a:lnSpc>
            </a:pPr>
            <a:r>
              <a:rPr sz="4400" dirty="0" smtClean="0">
                <a:latin typeface="微软雅黑" panose="020B0503020204020204" pitchFamily="34" charset="-122"/>
                <a:ea typeface="微软雅黑" panose="020B0503020204020204" pitchFamily="34" charset="-122"/>
              </a:rPr>
              <a:t>B.欧共体的成员国增加</a:t>
            </a:r>
          </a:p>
          <a:p>
            <a:pPr>
              <a:lnSpc>
                <a:spcPct val="150000"/>
              </a:lnSpc>
            </a:pPr>
            <a:r>
              <a:rPr sz="4400" dirty="0" smtClean="0">
                <a:latin typeface="微软雅黑" panose="020B0503020204020204" pitchFamily="34" charset="-122"/>
                <a:ea typeface="微软雅黑" panose="020B0503020204020204" pitchFamily="34" charset="-122"/>
              </a:rPr>
              <a:t>C.世界贸易范围明显扩大	</a:t>
            </a:r>
          </a:p>
          <a:p>
            <a:pPr>
              <a:lnSpc>
                <a:spcPct val="150000"/>
              </a:lnSpc>
            </a:pPr>
            <a:r>
              <a:rPr sz="4400" dirty="0" smtClean="0">
                <a:latin typeface="微软雅黑" panose="020B0503020204020204" pitchFamily="34" charset="-122"/>
                <a:ea typeface="微软雅黑" panose="020B0503020204020204" pitchFamily="34" charset="-122"/>
              </a:rPr>
              <a:t>D.经济区域化的趋势加强</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pic>
        <p:nvPicPr>
          <p:cNvPr id="9" name="Picture 2"/>
          <p:cNvPicPr>
            <a:picLocks noChangeAspect="1" noChangeArrowheads="1"/>
          </p:cNvPicPr>
          <p:nvPr/>
        </p:nvPicPr>
        <p:blipFill>
          <a:blip r:embed="rId2" cstate="print"/>
          <a:srcRect/>
          <a:stretch>
            <a:fillRect/>
          </a:stretch>
        </p:blipFill>
        <p:spPr bwMode="auto">
          <a:xfrm>
            <a:off x="1849120" y="3342640"/>
            <a:ext cx="3064510" cy="734060"/>
          </a:xfrm>
          <a:prstGeom prst="rect">
            <a:avLst/>
          </a:prstGeom>
          <a:noFill/>
          <a:ln w="9525">
            <a:noFill/>
            <a:miter lim="800000"/>
            <a:headEnd/>
            <a:tailEnd/>
          </a:ln>
          <a:effectLst/>
        </p:spPr>
      </p:pic>
      <p:sp>
        <p:nvSpPr>
          <p:cNvPr id="12" name="TextBox 11"/>
          <p:cNvSpPr txBox="1"/>
          <p:nvPr/>
        </p:nvSpPr>
        <p:spPr>
          <a:xfrm>
            <a:off x="2094638" y="333019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突破高考</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pic>
        <p:nvPicPr>
          <p:cNvPr id="580" name="2018GK3.EPS" descr="id:2147497866;FounderCES"/>
          <p:cNvPicPr>
            <a:picLocks noChangeAspect="1"/>
          </p:cNvPicPr>
          <p:nvPr/>
        </p:nvPicPr>
        <p:blipFill>
          <a:blip r:embed="rId4" cstate="print"/>
          <a:stretch>
            <a:fillRect/>
          </a:stretch>
        </p:blipFill>
        <p:spPr>
          <a:xfrm>
            <a:off x="11161564" y="6589142"/>
            <a:ext cx="9793088" cy="476449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nodeType="withEffect">
                                  <p:stCondLst>
                                    <p:cond delay="0"/>
                                  </p:stCondLst>
                                  <p:childTnLst>
                                    <p:set>
                                      <p:cBhvr>
                                        <p:cTn id="15" dur="1" fill="hold">
                                          <p:stCondLst>
                                            <p:cond delay="0"/>
                                          </p:stCondLst>
                                        </p:cTn>
                                        <p:tgtEl>
                                          <p:spTgt spid="580"/>
                                        </p:tgtEl>
                                        <p:attrNameLst>
                                          <p:attrName>style.visibility</p:attrName>
                                        </p:attrNameLst>
                                      </p:cBhvr>
                                      <p:to>
                                        <p:strVal val="visible"/>
                                      </p:to>
                                    </p:set>
                                    <p:animEffect transition="in" filter="blinds(horizontal)">
                                      <p:cBhvr>
                                        <p:cTn id="16" dur="500"/>
                                        <p:tgtEl>
                                          <p:spTgt spid="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16548" y="3085946"/>
            <a:ext cx="19713575" cy="5519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160564" y="2916734"/>
            <a:ext cx="19443700" cy="5169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[解析] 本题旨在考查学生通过材料提取历史信息,进而运用所学知识,对各种有效信息进行综合分析从而得出正确历史结论的能力。根据图片信息和所学知识可知,联合国会员国数量的增加主要源于广大的亚洲和非洲新独立的民族国家,反映出第三世界的发展壮大,故A项正确;B、C、D三项内容从材料中无法看出,且与本题主旨不符,故均可排除。</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844726"/>
            <a:ext cx="19788326" cy="9232265"/>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式1 </a:t>
            </a:r>
            <a:r>
              <a:rPr lang="en-US" sz="4400" dirty="0" smtClean="0">
                <a:latin typeface="微软雅黑" panose="020B0503020204020204" pitchFamily="34" charset="-122"/>
                <a:ea typeface="微软雅黑" panose="020B0503020204020204" pitchFamily="34" charset="-122"/>
                <a:sym typeface="+mn-ea"/>
              </a:rPr>
              <a:t>  </a:t>
            </a:r>
            <a:r>
              <a:rPr sz="4400" dirty="0" err="1" smtClean="0">
                <a:latin typeface="微软雅黑" panose="020B0503020204020204" pitchFamily="34" charset="-122"/>
                <a:ea typeface="微软雅黑" panose="020B0503020204020204" pitchFamily="34" charset="-122"/>
                <a:sym typeface="+mn-ea"/>
              </a:rPr>
              <a:t>以下为某一时期美国军费开支增长率</a:t>
            </a:r>
            <a:r>
              <a:rPr sz="4400" dirty="0" smtClean="0">
                <a:latin typeface="微软雅黑" panose="020B0503020204020204" pitchFamily="34" charset="-122"/>
                <a:ea typeface="微软雅黑" panose="020B0503020204020204" pitchFamily="34" charset="-122"/>
                <a:sym typeface="+mn-ea"/>
              </a:rPr>
              <a:t>(</a:t>
            </a:r>
            <a:r>
              <a:rPr sz="4400" dirty="0" err="1" smtClean="0">
                <a:latin typeface="微软雅黑" panose="020B0503020204020204" pitchFamily="34" charset="-122"/>
                <a:ea typeface="微软雅黑" panose="020B0503020204020204" pitchFamily="34" charset="-122"/>
                <a:sym typeface="+mn-ea"/>
              </a:rPr>
              <a:t>比上年同期增长的</a:t>
            </a:r>
            <a:r>
              <a:rPr sz="4400" dirty="0" smtClean="0">
                <a:latin typeface="微软雅黑" panose="020B0503020204020204" pitchFamily="34" charset="-122"/>
                <a:ea typeface="微软雅黑" panose="020B0503020204020204" pitchFamily="34" charset="-122"/>
                <a:sym typeface="+mn-ea"/>
              </a:rPr>
              <a:t>%)。</a:t>
            </a:r>
          </a:p>
          <a:p>
            <a:pPr>
              <a:lnSpc>
                <a:spcPct val="150000"/>
              </a:lnSpc>
            </a:pPr>
            <a:endParaRPr sz="4400" dirty="0" smtClean="0">
              <a:latin typeface="微软雅黑" panose="020B0503020204020204" pitchFamily="34" charset="-122"/>
              <a:ea typeface="微软雅黑" panose="020B0503020204020204" pitchFamily="34" charset="-122"/>
              <a:sym typeface="+mn-ea"/>
            </a:endParaRPr>
          </a:p>
          <a:p>
            <a:pPr>
              <a:lnSpc>
                <a:spcPct val="150000"/>
              </a:lnSpc>
            </a:pPr>
            <a:endParaRPr sz="4400" dirty="0" smtClean="0">
              <a:latin typeface="微软雅黑" panose="020B0503020204020204" pitchFamily="34" charset="-122"/>
              <a:ea typeface="微软雅黑" panose="020B0503020204020204" pitchFamily="34" charset="-122"/>
              <a:sym typeface="+mn-ea"/>
            </a:endParaRPr>
          </a:p>
          <a:p>
            <a:pPr>
              <a:lnSpc>
                <a:spcPct val="150000"/>
              </a:lnSpc>
            </a:pP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从中可以得出的结论是</a:t>
            </a:r>
            <a:r>
              <a:rPr sz="4400" dirty="0" smtClean="0">
                <a:latin typeface="微软雅黑" panose="020B0503020204020204" pitchFamily="34" charset="-122"/>
                <a:ea typeface="微软雅黑" panose="020B0503020204020204" pitchFamily="34" charset="-122"/>
                <a:sym typeface="+mn-ea"/>
              </a:rPr>
              <a:t>	(　　)</a:t>
            </a:r>
          </a:p>
          <a:p>
            <a:pPr>
              <a:lnSpc>
                <a:spcPct val="150000"/>
              </a:lnSpc>
            </a:pPr>
            <a:r>
              <a:rPr sz="4400" dirty="0" err="1" smtClean="0">
                <a:latin typeface="微软雅黑" panose="020B0503020204020204" pitchFamily="34" charset="-122"/>
                <a:ea typeface="微软雅黑" panose="020B0503020204020204" pitchFamily="34" charset="-122"/>
                <a:sym typeface="+mn-ea"/>
              </a:rPr>
              <a:t>A.美国经济的发展状况直接影响着军费支出</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smtClean="0">
                <a:latin typeface="微软雅黑" panose="020B0503020204020204" pitchFamily="34" charset="-122"/>
                <a:ea typeface="微软雅黑" panose="020B0503020204020204" pitchFamily="34" charset="-122"/>
                <a:sym typeface="+mn-ea"/>
              </a:rPr>
              <a:t>B.20世纪70年代美国政府战略调整使增长率走低</a:t>
            </a:r>
          </a:p>
          <a:p>
            <a:pPr>
              <a:lnSpc>
                <a:spcPct val="150000"/>
              </a:lnSpc>
            </a:pPr>
            <a:r>
              <a:rPr sz="4400" dirty="0" err="1" smtClean="0">
                <a:latin typeface="微软雅黑" panose="020B0503020204020204" pitchFamily="34" charset="-122"/>
                <a:ea typeface="微软雅黑" panose="020B0503020204020204" pitchFamily="34" charset="-122"/>
                <a:sym typeface="+mn-ea"/>
              </a:rPr>
              <a:t>C.超级大国的军备竞赛导致军费开支居高不下</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D.欧洲“冷战”对峙局面由激烈到缓和,再到紧张</a:t>
            </a:r>
            <a:r>
              <a:rPr sz="4400" dirty="0" smtClean="0">
                <a:latin typeface="微软雅黑" panose="020B0503020204020204" pitchFamily="34" charset="-122"/>
                <a:ea typeface="微软雅黑" panose="020B0503020204020204" pitchFamily="34" charset="-122"/>
                <a:sym typeface="+mn-ea"/>
              </a:rPr>
              <a:t>	</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4" name="表格 3"/>
          <p:cNvGraphicFramePr/>
          <p:nvPr/>
        </p:nvGraphicFramePr>
        <p:xfrm>
          <a:off x="2505710" y="3924846"/>
          <a:ext cx="17397730" cy="2974340"/>
        </p:xfrm>
        <a:graphic>
          <a:graphicData uri="http://schemas.openxmlformats.org/drawingml/2006/table">
            <a:tbl>
              <a:tblPr firstRow="1" bandRow="1">
                <a:tableStyleId>{5940675A-B579-460E-94D1-54222C63F5DA}</a:tableStyleId>
              </a:tblPr>
              <a:tblGrid>
                <a:gridCol w="2341880"/>
                <a:gridCol w="1899285"/>
                <a:gridCol w="2277110"/>
                <a:gridCol w="2590800"/>
                <a:gridCol w="3545840"/>
                <a:gridCol w="2491740"/>
                <a:gridCol w="2251075"/>
              </a:tblGrid>
              <a:tr h="743585">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年份</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1966年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1967年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1968年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1969年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1970年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1971年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743585">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增长率</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14</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8</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22</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9</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14</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7</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0</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7</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1</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0</a:t>
                      </a:r>
                      <a:endParaRPr lang="en-US" altLang="en-US" sz="4400" b="0">
                        <a:solidFill>
                          <a:srgbClr val="000000"/>
                        </a:solidFill>
                        <a:latin typeface="微软雅黑" panose="020B0503020204020204" pitchFamily="34" charset="-122"/>
                        <a:ea typeface="微软雅黑" panose="020B0503020204020204" pitchFamily="34" charset="-122"/>
                        <a:cs typeface="NEU-FZ-S92" panose="0202050300000002000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3</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6</a:t>
                      </a:r>
                      <a:endParaRPr lang="en-US" altLang="en-US" sz="4400" b="0">
                        <a:solidFill>
                          <a:srgbClr val="000000"/>
                        </a:solidFill>
                        <a:latin typeface="微软雅黑" panose="020B0503020204020204" pitchFamily="34" charset="-122"/>
                        <a:ea typeface="微软雅黑" panose="020B0503020204020204" pitchFamily="34" charset="-122"/>
                        <a:cs typeface="NEU-FZ-S92" panose="0202050300000002000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743585">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年份</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1972年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1973年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1974年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1975年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1976年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1977年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743585">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增长率</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0</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4</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3</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1</a:t>
                      </a:r>
                      <a:endParaRPr lang="en-US" altLang="en-US" sz="4400" b="0">
                        <a:solidFill>
                          <a:srgbClr val="000000"/>
                        </a:solidFill>
                        <a:latin typeface="微软雅黑" panose="020B0503020204020204" pitchFamily="34" charset="-122"/>
                        <a:ea typeface="微软雅黑" panose="020B0503020204020204" pitchFamily="34" charset="-122"/>
                        <a:cs typeface="NEU-FZ-S92" panose="0202050300000002000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3</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5</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9</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0</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3</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6</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8</a:t>
                      </a:r>
                      <a:r>
                        <a:rPr lang="en-US" sz="4400" b="0" dirty="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5</a:t>
                      </a:r>
                      <a:endParaRPr lang="en-US" alt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3063453"/>
            <a:ext cx="19713575" cy="65500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88556" y="2988742"/>
            <a:ext cx="19443700" cy="6185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[解析] 20世纪70年代初,美国的经济发展状况还是良好的,这无法解释其军费开支锐减的现象,故A项错误;尼克松上台以后,美国政府实施战略收缩,以致军费出现了大幅下降的局面,故B项正确;“冷战”期间,美苏两大军事政治集团一直进行激烈的军备竞赛,这无法解释20世纪70年代美国军费的锐减现象,故C项错误;在20世纪整个70年代,欧洲的“冷战”对峙局面都是相对缓和与稳定的,故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1958414" y="2772718"/>
            <a:ext cx="19788326" cy="5307965"/>
          </a:xfrm>
          <a:prstGeom prst="rect">
            <a:avLst/>
          </a:prstGeom>
        </p:spPr>
        <p:txBody>
          <a:bodyPr wrap="square">
            <a:spAutoFit/>
          </a:bodyPr>
          <a:lstStyle/>
          <a:p>
            <a:pPr>
              <a:lnSpc>
                <a:spcPct val="150000"/>
              </a:lnSpc>
            </a:pPr>
            <a:r>
              <a:rPr sz="4400" dirty="0" smtClean="0">
                <a:latin typeface="微软雅黑" panose="020B0503020204020204" pitchFamily="34" charset="-122"/>
                <a:ea typeface="微软雅黑" panose="020B0503020204020204" pitchFamily="34" charset="-122"/>
              </a:rPr>
              <a:t>线索一　从两极格局的形成到多极化趋势的出现和加强       </a:t>
            </a:r>
          </a:p>
          <a:p>
            <a:pPr>
              <a:lnSpc>
                <a:spcPct val="150000"/>
              </a:lnSpc>
            </a:pPr>
            <a:r>
              <a:rPr sz="4400" dirty="0" smtClean="0">
                <a:latin typeface="微软雅黑" panose="020B0503020204020204" pitchFamily="34" charset="-122"/>
                <a:ea typeface="微软雅黑" panose="020B0503020204020204" pitchFamily="34" charset="-122"/>
              </a:rPr>
              <a:t>       二战后初期,美苏两极格局取代了传统的以欧洲为中心的国际关系格局。20世纪六七十年代,随着不结盟运动的兴起、欧共体、中国和日本经济的发展,世界格局向多极化方向发展。苏联解体后,多极化趋势进一步加强。世界形势出现缓和与紧张、和平与动荡并存的局面。</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
          <p:cNvGrpSpPr/>
          <p:nvPr/>
        </p:nvGrpSpPr>
        <p:grpSpPr>
          <a:xfrm>
            <a:off x="1880235" y="1951354"/>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体系构建 宏观把握</a:t>
              </a: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5215890"/>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sym typeface="+mn-ea"/>
              </a:rPr>
              <a:t>考法2　依托主干知识,综合考查两极格局瓦解的原因及影响</a:t>
            </a:r>
          </a:p>
          <a:p>
            <a:pPr>
              <a:lnSpc>
                <a:spcPct val="150000"/>
              </a:lnSpc>
            </a:pPr>
            <a:r>
              <a:rPr lang="zh-CN" sz="4400" dirty="0" smtClean="0">
                <a:latin typeface="微软雅黑" panose="020B0503020204020204" pitchFamily="34" charset="-122"/>
                <a:ea typeface="微软雅黑" panose="020B0503020204020204" pitchFamily="34" charset="-122"/>
                <a:sym typeface="+mn-ea"/>
              </a:rPr>
              <a:t>典</a:t>
            </a:r>
            <a:r>
              <a:rPr sz="4400" dirty="0" smtClean="0">
                <a:latin typeface="微软雅黑" panose="020B0503020204020204" pitchFamily="34" charset="-122"/>
                <a:ea typeface="微软雅黑" panose="020B0503020204020204" pitchFamily="34" charset="-122"/>
                <a:sym typeface="+mn-ea"/>
              </a:rPr>
              <a:t>例2</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[2015·全国Ⅱ卷] 如果以“两极格局的确立与解体”为题撰写专著,贯穿全书的主线应该是,美苏两国(　　)</a:t>
            </a:r>
          </a:p>
          <a:p>
            <a:pPr>
              <a:lnSpc>
                <a:spcPct val="150000"/>
              </a:lnSpc>
            </a:pPr>
            <a:r>
              <a:rPr sz="4400" dirty="0" smtClean="0">
                <a:latin typeface="微软雅黑" panose="020B0503020204020204" pitchFamily="34" charset="-122"/>
                <a:ea typeface="微软雅黑" panose="020B0503020204020204" pitchFamily="34" charset="-122"/>
                <a:sym typeface="+mn-ea"/>
              </a:rPr>
              <a:t>A.根本利益的趋同	B.军事冲突的加剧</a:t>
            </a:r>
          </a:p>
          <a:p>
            <a:pPr>
              <a:lnSpc>
                <a:spcPct val="150000"/>
              </a:lnSpc>
            </a:pPr>
            <a:r>
              <a:rPr sz="4400" dirty="0" smtClean="0">
                <a:latin typeface="微软雅黑" panose="020B0503020204020204" pitchFamily="34" charset="-122"/>
                <a:ea typeface="微软雅黑" panose="020B0503020204020204" pitchFamily="34" charset="-122"/>
                <a:sym typeface="+mn-ea"/>
              </a:rPr>
              <a:t>C.国家实力的消长	D.敌对意识的淡化</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3060750"/>
            <a:ext cx="19713575"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88556" y="2988742"/>
            <a:ext cx="19443700" cy="5169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[解析] 根据所学可知,从两极格局的形成和美苏争霸态势的演变到苏联解体、两极格局瓦解等事件,体现的是美苏两国实力的较量,故答案选C项。各国的根本利益是维护本国利益,不会出现趋同,故A项错误;两极格局下以“冷战”为主,两极格局的确立与解体不是以军事冲突的加剧为主要趋势,故B项错误;两极格局下美苏关系紧张对抗和缓和交替出现,故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39815" y="2916734"/>
            <a:ext cx="20166965" cy="5169535"/>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式2</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20世纪六七十年代,基辛格提出五极世界理论。认为在未来十年乃至20世纪以后的岁月里,世界上将存在五个力量中心:美国、苏联、中国、日本和西欧。这说明,基辛格认为	(　　)</a:t>
            </a:r>
          </a:p>
          <a:p>
            <a:pPr>
              <a:lnSpc>
                <a:spcPct val="150000"/>
              </a:lnSpc>
            </a:pPr>
            <a:r>
              <a:rPr sz="4400" dirty="0" smtClean="0">
                <a:latin typeface="微软雅黑" panose="020B0503020204020204" pitchFamily="34" charset="-122"/>
                <a:ea typeface="微软雅黑" panose="020B0503020204020204" pitchFamily="34" charset="-122"/>
                <a:sym typeface="+mn-ea"/>
              </a:rPr>
              <a:t>A.美国失去大国地位	B.两极格局走向尾声</a:t>
            </a:r>
          </a:p>
          <a:p>
            <a:pPr>
              <a:lnSpc>
                <a:spcPct val="150000"/>
              </a:lnSpc>
            </a:pPr>
            <a:r>
              <a:rPr sz="4400" dirty="0" smtClean="0">
                <a:latin typeface="微软雅黑" panose="020B0503020204020204" pitchFamily="34" charset="-122"/>
                <a:ea typeface="微软雅黑" panose="020B0503020204020204" pitchFamily="34" charset="-122"/>
                <a:sym typeface="+mn-ea"/>
              </a:rPr>
              <a:t>C.中国融入世界潮流	D.日本成为政治大国</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72532" y="3058120"/>
            <a:ext cx="19713575" cy="64833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142407" y="2916734"/>
            <a:ext cx="19443700" cy="6185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[解析] 从材料“世界上将存在五个力量中心:美国、苏联、中国、日本和西欧”可知,在基辛格的认识中,美国仍是大国,故A项错误;从材料中的五极世界理论,可知基辛格认为未来两极格局将不复存在,故B项正确;20世纪六七十年代两极格局下,中国作为社会主义阵营的成员还不能完全地融入世界,故C项错误;20世纪七八十年代,随着经济实力增长,日本开始谋求政治大国的地位,但日本成为政治大国与史实不符,故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9278620"/>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sym typeface="+mn-ea"/>
              </a:rPr>
              <a:t>考法3　依托历史现象,深刻理解世界格局变动对经济秩序的影响</a:t>
            </a:r>
          </a:p>
          <a:p>
            <a:pPr>
              <a:lnSpc>
                <a:spcPct val="150000"/>
              </a:lnSpc>
            </a:pPr>
            <a:r>
              <a:rPr lang="zh-CN" sz="4400" dirty="0" smtClean="0">
                <a:latin typeface="微软雅黑" panose="020B0503020204020204" pitchFamily="34" charset="-122"/>
                <a:ea typeface="微软雅黑" panose="020B0503020204020204" pitchFamily="34" charset="-122"/>
                <a:sym typeface="+mn-ea"/>
              </a:rPr>
              <a:t>典</a:t>
            </a:r>
            <a:r>
              <a:rPr sz="4400" dirty="0" smtClean="0">
                <a:latin typeface="微软雅黑" panose="020B0503020204020204" pitchFamily="34" charset="-122"/>
                <a:ea typeface="微软雅黑" panose="020B0503020204020204" pitchFamily="34" charset="-122"/>
                <a:sym typeface="+mn-ea"/>
              </a:rPr>
              <a:t>例3</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[2017·全国卷Ⅰ] 1976年,美、英、法等西方国家组成七国集团,协调经济政策以解决世界经济难题,俄罗斯加入后成为八国集团。1999年,八国集团国家和中国、巴西、印度等组成二十国集团,寻求合作以促进国际金融稳定和经济持续增长。从这一历程可看出	(　　)</a:t>
            </a:r>
          </a:p>
          <a:p>
            <a:pPr>
              <a:lnSpc>
                <a:spcPct val="150000"/>
              </a:lnSpc>
            </a:pPr>
            <a:r>
              <a:rPr sz="4400" dirty="0" smtClean="0">
                <a:latin typeface="微软雅黑" panose="020B0503020204020204" pitchFamily="34" charset="-122"/>
                <a:ea typeface="微软雅黑" panose="020B0503020204020204" pitchFamily="34" charset="-122"/>
                <a:sym typeface="+mn-ea"/>
              </a:rPr>
              <a:t>A.世界格局的变化冲击旧的世界经济秩序</a:t>
            </a:r>
          </a:p>
          <a:p>
            <a:pPr>
              <a:lnSpc>
                <a:spcPct val="150000"/>
              </a:lnSpc>
            </a:pPr>
            <a:r>
              <a:rPr sz="4400" dirty="0" smtClean="0">
                <a:latin typeface="微软雅黑" panose="020B0503020204020204" pitchFamily="34" charset="-122"/>
                <a:ea typeface="微软雅黑" panose="020B0503020204020204" pitchFamily="34" charset="-122"/>
                <a:sym typeface="+mn-ea"/>
              </a:rPr>
              <a:t>B.经济全球化深入到贸易金融领域</a:t>
            </a:r>
          </a:p>
          <a:p>
            <a:pPr>
              <a:lnSpc>
                <a:spcPct val="150000"/>
              </a:lnSpc>
            </a:pPr>
            <a:r>
              <a:rPr sz="4400" dirty="0" smtClean="0">
                <a:latin typeface="微软雅黑" panose="020B0503020204020204" pitchFamily="34" charset="-122"/>
                <a:ea typeface="微软雅黑" panose="020B0503020204020204" pitchFamily="34" charset="-122"/>
                <a:sym typeface="+mn-ea"/>
              </a:rPr>
              <a:t>C.越来越多的亚非拉国家进入世界体系</a:t>
            </a:r>
          </a:p>
          <a:p>
            <a:pPr>
              <a:lnSpc>
                <a:spcPct val="150000"/>
              </a:lnSpc>
            </a:pPr>
            <a:r>
              <a:rPr sz="4400" dirty="0" smtClean="0">
                <a:latin typeface="微软雅黑" panose="020B0503020204020204" pitchFamily="34" charset="-122"/>
                <a:ea typeface="微软雅黑" panose="020B0503020204020204" pitchFamily="34" charset="-122"/>
                <a:sym typeface="+mn-ea"/>
              </a:rPr>
              <a:t>D.区域经济集团从封闭走向开放</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3022153"/>
            <a:ext cx="19713575" cy="83915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160564" y="2988742"/>
            <a:ext cx="19443700" cy="8216900"/>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[解析] 本题以国际集团为切入点,旨在考查学生获取和解读信息、描述和阐释历史现象的能力。结合所学知识可知,苏联解体、两极格局瓦解后,世界格局多极化趋势加强,西方国家不得不与俄罗斯、中国等国家加强合作,由此可见材料反映了世界格局的变化冲击旧的世界经济秩序,故A项正确;题干中“寻求合作以促进国际金融稳定和经济持续增长”是二十国结成国际集团的目标,不能反映经济全球化深入到贸易金融领域,排除B项;世界体系包括经济、政治、文化三个方面,C项描述与材料主旨不符,排除;七国集团、八国集团和二十国集团不是区域经济集团,排除D项。</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7200900"/>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式3 </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a:t>
            </a:r>
            <a:r>
              <a:rPr sz="4400" dirty="0" err="1" smtClean="0">
                <a:latin typeface="微软雅黑" panose="020B0503020204020204" pitchFamily="34" charset="-122"/>
                <a:ea typeface="微软雅黑" panose="020B0503020204020204" pitchFamily="34" charset="-122"/>
                <a:sym typeface="+mn-ea"/>
              </a:rPr>
              <a:t>二战后,美国独占日本,美国主导对日改革</a:t>
            </a:r>
            <a:r>
              <a:rPr sz="4400" dirty="0" smtClean="0">
                <a:latin typeface="微软雅黑" panose="020B0503020204020204" pitchFamily="34" charset="-122"/>
                <a:ea typeface="微软雅黑" panose="020B0503020204020204" pitchFamily="34" charset="-122"/>
                <a:sym typeface="+mn-ea"/>
              </a:rPr>
              <a:t>。以1948年为界,前一阶段以激进为主,包括土地改革、解散财阀、刷新内政等一系列民主化措施;1948年后减缓了对日本的政治改革,转向经济复兴。</a:t>
            </a:r>
            <a:r>
              <a:rPr sz="4400" dirty="0" err="1" smtClean="0">
                <a:latin typeface="微软雅黑" panose="020B0503020204020204" pitchFamily="34" charset="-122"/>
                <a:ea typeface="微软雅黑" panose="020B0503020204020204" pitchFamily="34" charset="-122"/>
                <a:sym typeface="+mn-ea"/>
              </a:rPr>
              <a:t>这一变化的主要原因是</a:t>
            </a:r>
            <a:r>
              <a:rPr sz="4400" dirty="0" smtClean="0">
                <a:latin typeface="微软雅黑" panose="020B0503020204020204" pitchFamily="34" charset="-122"/>
                <a:ea typeface="微软雅黑" panose="020B0503020204020204" pitchFamily="34" charset="-122"/>
                <a:sym typeface="+mn-ea"/>
              </a:rPr>
              <a:t>	(　　)</a:t>
            </a:r>
          </a:p>
          <a:p>
            <a:pPr>
              <a:lnSpc>
                <a:spcPct val="150000"/>
              </a:lnSpc>
            </a:pPr>
            <a:r>
              <a:rPr sz="4400" dirty="0" err="1" smtClean="0">
                <a:latin typeface="微软雅黑" panose="020B0503020204020204" pitchFamily="34" charset="-122"/>
                <a:ea typeface="微软雅黑" panose="020B0503020204020204" pitchFamily="34" charset="-122"/>
                <a:sym typeface="+mn-ea"/>
              </a:rPr>
              <a:t>A.中国新民主主义革命取得胜利</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B.日本战后经济急需恢复和发展</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C.美国和苏联“冷战”冲突加剧</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D.为了配合马歇尔计划正常实施</a:t>
            </a: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16548" y="3060576"/>
            <a:ext cx="19713575" cy="62648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286423" y="2916734"/>
            <a:ext cx="19443700" cy="6185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p>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1948年,中国新民主主义革命尚未取得胜利,故A项错误;二战中美国与日本是敌人,军事占领体现的是胜利国对战败国的监督与制约,故B项错误;材料“1948年后减缓了对日本的政治改革,转向经济复兴”,反映了1947年美苏开始“冷战”,加剧了美苏对世界的争夺,故C项正确;马歇尔计划是针对欧洲的复兴计划,故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916734"/>
            <a:ext cx="20775295" cy="8262620"/>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sym typeface="+mn-ea"/>
              </a:rPr>
              <a:t>考法4　依托历史图片设置的情景,考查学生对政治格局变化的认识和理解</a:t>
            </a:r>
          </a:p>
          <a:p>
            <a:pPr>
              <a:lnSpc>
                <a:spcPct val="150000"/>
              </a:lnSpc>
            </a:pPr>
            <a:r>
              <a:rPr lang="zh-CN" sz="4400" dirty="0" smtClean="0">
                <a:latin typeface="微软雅黑" panose="020B0503020204020204" pitchFamily="34" charset="-122"/>
                <a:ea typeface="微软雅黑" panose="020B0503020204020204" pitchFamily="34" charset="-122"/>
                <a:sym typeface="+mn-ea"/>
              </a:rPr>
              <a:t>典</a:t>
            </a:r>
            <a:r>
              <a:rPr sz="4400" dirty="0" smtClean="0">
                <a:latin typeface="微软雅黑" panose="020B0503020204020204" pitchFamily="34" charset="-122"/>
                <a:ea typeface="微软雅黑" panose="020B0503020204020204" pitchFamily="34" charset="-122"/>
                <a:sym typeface="+mn-ea"/>
              </a:rPr>
              <a:t>例</a:t>
            </a:r>
            <a:r>
              <a:rPr lang="en-US" sz="4400" dirty="0" smtClean="0">
                <a:latin typeface="微软雅黑" panose="020B0503020204020204" pitchFamily="34" charset="-122"/>
                <a:ea typeface="微软雅黑" panose="020B0503020204020204" pitchFamily="34" charset="-122"/>
                <a:sym typeface="+mn-ea"/>
              </a:rPr>
              <a:t>4  </a:t>
            </a:r>
            <a:r>
              <a:rPr sz="4400" dirty="0" smtClean="0">
                <a:latin typeface="微软雅黑" panose="020B0503020204020204" pitchFamily="34" charset="-122"/>
                <a:ea typeface="微软雅黑" panose="020B0503020204020204" pitchFamily="34" charset="-122"/>
                <a:sym typeface="+mn-ea"/>
              </a:rPr>
              <a:t> [2014·新课标全国卷Ⅱ] 下图为波兰开放边境线时的情景,它反映的是	(　　)</a:t>
            </a:r>
          </a:p>
          <a:p>
            <a:pPr>
              <a:lnSpc>
                <a:spcPct val="150000"/>
              </a:lnSpc>
            </a:pPr>
            <a:endParaRPr sz="4400" dirty="0" smtClean="0">
              <a:latin typeface="微软雅黑" panose="020B0503020204020204" pitchFamily="34" charset="-122"/>
              <a:ea typeface="微软雅黑" panose="020B0503020204020204" pitchFamily="34" charset="-122"/>
              <a:sym typeface="+mn-ea"/>
            </a:endParaRPr>
          </a:p>
          <a:p>
            <a:pPr>
              <a:lnSpc>
                <a:spcPct val="150000"/>
              </a:lnSpc>
            </a:pPr>
            <a:endParaRPr sz="4400" dirty="0" smtClean="0">
              <a:latin typeface="微软雅黑" panose="020B0503020204020204" pitchFamily="34" charset="-122"/>
              <a:ea typeface="微软雅黑" panose="020B0503020204020204" pitchFamily="34" charset="-122"/>
              <a:sym typeface="+mn-ea"/>
            </a:endParaRPr>
          </a:p>
          <a:p>
            <a:pPr>
              <a:lnSpc>
                <a:spcPct val="150000"/>
              </a:lnSpc>
            </a:pPr>
            <a:endParaRPr sz="4400" dirty="0" smtClean="0">
              <a:latin typeface="微软雅黑" panose="020B0503020204020204" pitchFamily="34" charset="-122"/>
              <a:ea typeface="微软雅黑" panose="020B0503020204020204" pitchFamily="34" charset="-122"/>
              <a:sym typeface="+mn-ea"/>
            </a:endParaRPr>
          </a:p>
          <a:p>
            <a:pPr>
              <a:lnSpc>
                <a:spcPct val="150000"/>
              </a:lnSpc>
            </a:pP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smtClean="0">
                <a:latin typeface="微软雅黑" panose="020B0503020204020204" pitchFamily="34" charset="-122"/>
                <a:ea typeface="微软雅黑" panose="020B0503020204020204" pitchFamily="34" charset="-122"/>
                <a:sym typeface="+mn-ea"/>
              </a:rPr>
              <a:t>A.“冷战”结束	B.华约解体</a:t>
            </a:r>
          </a:p>
          <a:p>
            <a:pPr>
              <a:lnSpc>
                <a:spcPct val="150000"/>
              </a:lnSpc>
            </a:pPr>
            <a:r>
              <a:rPr sz="4400" dirty="0" smtClean="0">
                <a:latin typeface="微软雅黑" panose="020B0503020204020204" pitchFamily="34" charset="-122"/>
                <a:ea typeface="微软雅黑" panose="020B0503020204020204" pitchFamily="34" charset="-122"/>
                <a:sym typeface="+mn-ea"/>
              </a:rPr>
              <a:t>C.北约东扩	D.欧盟扩大</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pic>
        <p:nvPicPr>
          <p:cNvPr id="587" name="lskb1.jpg" descr="id:2147497923;FounderCES"/>
          <p:cNvPicPr>
            <a:picLocks noChangeAspect="1"/>
          </p:cNvPicPr>
          <p:nvPr/>
        </p:nvPicPr>
        <p:blipFill>
          <a:blip r:embed="rId3" cstate="print"/>
          <a:stretch>
            <a:fillRect/>
          </a:stretch>
        </p:blipFill>
        <p:spPr>
          <a:xfrm>
            <a:off x="5482590" y="5434330"/>
            <a:ext cx="6225540" cy="3740785"/>
          </a:xfrm>
          <a:prstGeom prst="rect">
            <a:avLst/>
          </a:prstGeom>
        </p:spPr>
      </p:pic>
    </p:spTree>
  </p:cSld>
  <p:clrMapOvr>
    <a:masterClrMapping/>
  </p:clrMapOvr>
  <p:transition>
    <p:pull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10105" y="3060750"/>
            <a:ext cx="19713575"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379980" y="2988742"/>
            <a:ext cx="19443700" cy="5169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p>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以波兰边境线开放的图片为切入点,旨在考查学生提取图片信息的能力。这张历史图片中的旗帜为欧盟的旗帜,能说明波兰与欧盟的关系,体现了欧盟的扩大,故D项正确。图片不是北约和华约的标志,而是欧盟的旗帜,故排除B、C两项;图片无法体现两大阵营结束对抗,故A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1944540" y="2772718"/>
            <a:ext cx="19788326" cy="7339330"/>
          </a:xfrm>
          <a:prstGeom prst="rect">
            <a:avLst/>
          </a:prstGeom>
        </p:spPr>
        <p:txBody>
          <a:bodyPr wrap="square">
            <a:spAutoFit/>
          </a:bodyPr>
          <a:lstStyle/>
          <a:p>
            <a:pPr>
              <a:lnSpc>
                <a:spcPct val="150000"/>
              </a:lnSpc>
            </a:pPr>
            <a:r>
              <a:rPr sz="4400" dirty="0" smtClean="0">
                <a:latin typeface="微软雅黑" panose="020B0503020204020204" pitchFamily="34" charset="-122"/>
                <a:ea typeface="微软雅黑" panose="020B0503020204020204" pitchFamily="34" charset="-122"/>
              </a:rPr>
              <a:t>线索二　从区域集团化到经济全球化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布雷顿森林体系的形成、关贸总协定的建立,一方面确立起以美国为首的资本主义世界经济体系,另一方面也进一步推动了经济的全球化;从欧共体到欧盟,北美自由贸易区、亚太经合组织等都是当今世界区域集团化趋势的主要表现。世界贸易组织的建立、全球性资本市场的形成、生产的国际化程度提高、跨国公司成为国际经济活动的主体、越来越多的国家采用市场经济体制等,都是当今经济全球化的主要表现,同时也推动了经济全球化向更深广的层面发展。</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
          <p:cNvGrpSpPr/>
          <p:nvPr/>
        </p:nvGrpSpPr>
        <p:grpSpPr>
          <a:xfrm>
            <a:off x="1880235" y="1951354"/>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体系构建 宏观把握</a:t>
              </a: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4" y="2916734"/>
            <a:ext cx="21306665" cy="5169535"/>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a:t>
            </a:r>
            <a:r>
              <a:rPr lang="en-US" sz="4400" dirty="0" smtClean="0">
                <a:latin typeface="微软雅黑" panose="020B0503020204020204" pitchFamily="34" charset="-122"/>
                <a:ea typeface="微软雅黑" panose="020B0503020204020204" pitchFamily="34" charset="-122"/>
                <a:sym typeface="+mn-ea"/>
              </a:rPr>
              <a:t>4</a:t>
            </a:r>
            <a:r>
              <a:rPr sz="4400" dirty="0" smtClean="0">
                <a:latin typeface="微软雅黑" panose="020B0503020204020204" pitchFamily="34" charset="-122"/>
                <a:ea typeface="微软雅黑" panose="020B0503020204020204" pitchFamily="34" charset="-122"/>
                <a:sym typeface="+mn-ea"/>
              </a:rPr>
              <a:t> </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右图是有关美国“9·11”恐怖袭击事件的政治漫面。</a:t>
            </a:r>
            <a:r>
              <a:rPr sz="4400" dirty="0" err="1" smtClean="0">
                <a:latin typeface="微软雅黑" panose="020B0503020204020204" pitchFamily="34" charset="-122"/>
                <a:ea typeface="微软雅黑" panose="020B0503020204020204" pitchFamily="34" charset="-122"/>
                <a:sym typeface="+mn-ea"/>
              </a:rPr>
              <a:t>该漫画的主题是</a:t>
            </a:r>
            <a:r>
              <a:rPr sz="4400" dirty="0" smtClean="0">
                <a:latin typeface="微软雅黑" panose="020B0503020204020204" pitchFamily="34" charset="-122"/>
                <a:ea typeface="微软雅黑" panose="020B0503020204020204" pitchFamily="34" charset="-122"/>
                <a:sym typeface="+mn-ea"/>
              </a:rPr>
              <a:t>	(　　)</a:t>
            </a:r>
          </a:p>
          <a:p>
            <a:pPr>
              <a:lnSpc>
                <a:spcPct val="150000"/>
              </a:lnSpc>
            </a:pPr>
            <a:r>
              <a:rPr sz="4400" dirty="0" err="1" smtClean="0">
                <a:latin typeface="微软雅黑" panose="020B0503020204020204" pitchFamily="34" charset="-122"/>
                <a:ea typeface="微软雅黑" panose="020B0503020204020204" pitchFamily="34" charset="-122"/>
                <a:sym typeface="+mn-ea"/>
              </a:rPr>
              <a:t>A.恐怖事件给地球环境带来灾难</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B.基地组织造成了世界局势紧张</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C.恐怖袭击使美国战略重心发生转移</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D.美国借反恐大力推行霸权主义</a:t>
            </a: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pic>
        <p:nvPicPr>
          <p:cNvPr id="588" name="2lls62.jpg" descr="id:2147497930;FounderCES"/>
          <p:cNvPicPr>
            <a:picLocks noChangeAspect="1"/>
          </p:cNvPicPr>
          <p:nvPr/>
        </p:nvPicPr>
        <p:blipFill>
          <a:blip r:embed="rId3" cstate="print"/>
          <a:stretch>
            <a:fillRect/>
          </a:stretch>
        </p:blipFill>
        <p:spPr>
          <a:xfrm>
            <a:off x="14165580" y="4212878"/>
            <a:ext cx="3978910" cy="3636010"/>
          </a:xfrm>
          <a:prstGeom prst="rect">
            <a:avLst/>
          </a:prstGeom>
        </p:spPr>
      </p:pic>
    </p:spTree>
  </p:cSld>
  <p:clrMapOvr>
    <a:masterClrMapping/>
  </p:clrMapOvr>
  <p:transition>
    <p:pull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3002746"/>
            <a:ext cx="19713575" cy="66827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214415" y="2930738"/>
            <a:ext cx="19443700" cy="6185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p>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很明显,环境灾难并不是材料中政治漫画所要表述的主旨意图,故A项错误;基地组织并不能直接造成世界局势的紧张,故B项错误;维持世界霸权地位是东欧剧变以后美国一贯的战略重点,故C项错误;根据材料中漫画不难推断,尽管世贸大厦还在冒着黑烟,但是地下星条旗的全球扩展才是该漫画所要强调的重点,这是美国在反恐名义下新一轮的全球扩张,故D项正确。</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1878330" y="3822065"/>
            <a:ext cx="3064510" cy="734060"/>
          </a:xfrm>
          <a:prstGeom prst="rect">
            <a:avLst/>
          </a:prstGeom>
          <a:noFill/>
          <a:ln w="9525">
            <a:noFill/>
            <a:miter lim="800000"/>
            <a:headEnd/>
            <a:tailEnd/>
          </a:ln>
          <a:effectLst/>
        </p:spPr>
      </p:pic>
      <p:sp>
        <p:nvSpPr>
          <p:cNvPr id="15" name="矩形 14"/>
          <p:cNvSpPr/>
          <p:nvPr/>
        </p:nvSpPr>
        <p:spPr>
          <a:xfrm>
            <a:off x="1880324" y="2730475"/>
            <a:ext cx="19788326" cy="1245235"/>
          </a:xfrm>
          <a:prstGeom prst="rect">
            <a:avLst/>
          </a:prstGeom>
        </p:spPr>
        <p:txBody>
          <a:bodyPr wrap="square">
            <a:spAutoFit/>
          </a:bodyPr>
          <a:lstStyle/>
          <a:p>
            <a:pPr algn="ctr" eaLnBrk="1" hangingPunct="1">
              <a:lnSpc>
                <a:spcPct val="150000"/>
              </a:lnSpc>
              <a:buNone/>
            </a:pPr>
            <a:r>
              <a:rPr lang="zh-CN" altLang="en-US" sz="5000" b="1" dirty="0" smtClean="0">
                <a:latin typeface="微软雅黑" panose="020B0503020204020204" pitchFamily="34" charset="-122"/>
                <a:ea typeface="微软雅黑" panose="020B0503020204020204" pitchFamily="34" charset="-122"/>
              </a:rPr>
              <a:t>考点二　世界经济全球化趋势</a:t>
            </a:r>
            <a:endParaRPr sz="4400" dirty="0" smtClean="0">
              <a:latin typeface="微软雅黑" panose="020B0503020204020204" pitchFamily="34" charset="-122"/>
              <a:ea typeface="微软雅黑" panose="020B0503020204020204" pitchFamily="34" charset="-122"/>
            </a:endParaRPr>
          </a:p>
        </p:txBody>
      </p:sp>
      <p:sp>
        <p:nvSpPr>
          <p:cNvPr id="12" name="TextBox 11"/>
          <p:cNvSpPr txBox="1"/>
          <p:nvPr/>
        </p:nvSpPr>
        <p:spPr>
          <a:xfrm>
            <a:off x="2094638" y="3750419"/>
            <a:ext cx="2621280" cy="829945"/>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主干整合</a:t>
            </a: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4"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1878965" y="4724400"/>
          <a:ext cx="20083799" cy="7376160"/>
        </p:xfrm>
        <a:graphic>
          <a:graphicData uri="http://schemas.openxmlformats.org/drawingml/2006/table">
            <a:tbl>
              <a:tblPr firstRow="1" bandRow="1">
                <a:tableStyleId>{5940675A-B579-460E-94D1-54222C63F5DA}</a:tableStyleId>
              </a:tblPr>
              <a:tblGrid>
                <a:gridCol w="2118995"/>
                <a:gridCol w="17964804"/>
              </a:tblGrid>
              <a:tr h="670560">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320290">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以美国为中心的资本主义世界经济体系的形成(二战后初期)</a:t>
                      </a: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过程</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以美元为中心的布雷顿森林体系建立,世界有了统一的国际货币体系</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关税与贸易总协定的成立,建立起以美国为主导的国际贸易体系</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世界银行、国际货币基金组织和“关贸总协定”构成了调整世界经济贸易和金融的三大支柱</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确立了二战后美国在资本主义世界经济中的霸主地位,有利于美国对外经济扩张</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一定程度上稳定了世界经济秩序,促进了世界贸易的发展</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顺应了经济全球化趋势,反映了世界经济向体系化、制度化方向发展</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122805"/>
          </a:xfrm>
          <a:prstGeom prst="rect">
            <a:avLst/>
          </a:prstGeom>
        </p:spPr>
        <p:txBody>
          <a:bodyPr wrap="square">
            <a:spAutoFit/>
          </a:bodyPr>
          <a:lstStyle/>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2030620" y="3204766"/>
          <a:ext cx="19644112" cy="6414135"/>
        </p:xfrm>
        <a:graphic>
          <a:graphicData uri="http://schemas.openxmlformats.org/drawingml/2006/table">
            <a:tbl>
              <a:tblPr firstRow="1" bandRow="1">
                <a:tableStyleId>{5940675A-B579-460E-94D1-54222C63F5DA}</a:tableStyleId>
              </a:tblPr>
              <a:tblGrid>
                <a:gridCol w="4818103"/>
                <a:gridCol w="14826009"/>
              </a:tblGrid>
              <a:tr h="712470">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701665">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世界经济的区域集团化</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(20世纪60—90年代)</a:t>
                      </a: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(1)欧盟:1993年成立,促进欧洲政治经济一体化的进程加快,是合作程度最高的区域化组织;提高了欧洲的国际政治地位;有利于推动世界朝多极化方向发展</a:t>
                      </a: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北美自由贸易区:第一个由发达国家和发展中国家组成的经济贸易集团;增强了国际竞争力和区域经济实力</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亚太经合组织:是当今世界范围最广、规模最大的区域性经济合作组织;促进了地区贸易和投资自由化、便利化和经济技术合作</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6" name="矩形 5"/>
          <p:cNvSpPr/>
          <p:nvPr/>
        </p:nvSpPr>
        <p:spPr>
          <a:xfrm>
            <a:off x="19580225" y="2125345"/>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122805"/>
          </a:xfrm>
          <a:prstGeom prst="rect">
            <a:avLst/>
          </a:prstGeom>
        </p:spPr>
        <p:txBody>
          <a:bodyPr wrap="square">
            <a:spAutoFit/>
          </a:bodyPr>
          <a:lstStyle/>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2102628" y="3060750"/>
          <a:ext cx="20076160" cy="8088630"/>
        </p:xfrm>
        <a:graphic>
          <a:graphicData uri="http://schemas.openxmlformats.org/drawingml/2006/table">
            <a:tbl>
              <a:tblPr firstRow="1" bandRow="1">
                <a:tableStyleId>{5940675A-B579-460E-94D1-54222C63F5DA}</a:tableStyleId>
              </a:tblPr>
              <a:tblGrid>
                <a:gridCol w="2614295"/>
                <a:gridCol w="17461865"/>
              </a:tblGrid>
              <a:tr h="712470">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701665">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世界经济的全球化趋势</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(20世纪90年代以来)</a:t>
                      </a: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原因:科技发展;交通运输和信息技术的发展;跨国公司和各种国际组织的成立;两极格局瓦解;绝大多数国家实行市场经济体制</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评价</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对世界:加速了世界经济的发展和繁荣,加剧了全球竞争中的利益失衡</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对发达国家:发达国家在经济全球化中占主导地位,成为经济全球化的最大受益者</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③对发展中国家:有利于吸引外资,引进技术和先进的管理经验,开拓国际市场;但在国际竞争中处于十分不利的地位,国家主权和经济安全面临着空前的压力和挑战</a:t>
                      </a: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6" name="矩形 5"/>
          <p:cNvSpPr/>
          <p:nvPr/>
        </p:nvSpPr>
        <p:spPr>
          <a:xfrm>
            <a:off x="19804017" y="1980630"/>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122805"/>
          </a:xfrm>
          <a:prstGeom prst="rect">
            <a:avLst/>
          </a:prstGeom>
        </p:spPr>
        <p:txBody>
          <a:bodyPr wrap="square">
            <a:spAutoFit/>
          </a:bodyPr>
          <a:lstStyle/>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2030620" y="3132758"/>
          <a:ext cx="19860136" cy="6414135"/>
        </p:xfrm>
        <a:graphic>
          <a:graphicData uri="http://schemas.openxmlformats.org/drawingml/2006/table">
            <a:tbl>
              <a:tblPr firstRow="1" bandRow="1">
                <a:tableStyleId>{5940675A-B579-460E-94D1-54222C63F5DA}</a:tableStyleId>
              </a:tblPr>
              <a:tblGrid>
                <a:gridCol w="4053927"/>
                <a:gridCol w="15806209"/>
              </a:tblGrid>
              <a:tr h="712470">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701665">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世界经济的全球化趋势(20世纪90年代以来)</a:t>
                      </a: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存在的问题</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它拉大了发达国家与发展中国家之间的贫富差距,加剧了全球化竞争中的利益失衡</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发展中国家的国家主权和经济安全面临空前压力和挑战</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加深了世界各国经济的相互依赖性,增强了经济危机的传染性和破坏性</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6" name="矩形 5"/>
          <p:cNvSpPr/>
          <p:nvPr/>
        </p:nvSpPr>
        <p:spPr>
          <a:xfrm>
            <a:off x="19580225" y="2125345"/>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122805"/>
          </a:xfrm>
          <a:prstGeom prst="rect">
            <a:avLst/>
          </a:prstGeom>
        </p:spPr>
        <p:txBody>
          <a:bodyPr wrap="square">
            <a:spAutoFit/>
          </a:bodyPr>
          <a:lstStyle/>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2030620" y="3204766"/>
          <a:ext cx="19788128" cy="4982210"/>
        </p:xfrm>
        <a:graphic>
          <a:graphicData uri="http://schemas.openxmlformats.org/drawingml/2006/table">
            <a:tbl>
              <a:tblPr firstRow="1" bandRow="1">
                <a:tableStyleId>{5940675A-B579-460E-94D1-54222C63F5DA}</a:tableStyleId>
              </a:tblPr>
              <a:tblGrid>
                <a:gridCol w="3145096"/>
                <a:gridCol w="16643032"/>
              </a:tblGrid>
              <a:tr h="670560">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311650">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世界贸易组织(20世纪90年代以来</a:t>
                      </a:r>
                      <a:r>
                        <a:rPr lang="zh-CN"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背景:随着世界经济全球化迅速发展,关贸总协定难以适应世界经济的发展</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(2)成立:1995年1月1日,世界贸易组织正式开始运作,标志着规范化、法制化的世界贸易体系建立起来,加快了经济全球化的发展</a:t>
                      </a: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(3)中国加入:中国于2001年底加入,有利有弊,但利大于弊</a:t>
                      </a: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6" name="矩形 5"/>
          <p:cNvSpPr/>
          <p:nvPr/>
        </p:nvSpPr>
        <p:spPr>
          <a:xfrm>
            <a:off x="19580225" y="2125345"/>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1849120" y="3342640"/>
            <a:ext cx="3064510" cy="734060"/>
          </a:xfrm>
          <a:prstGeom prst="rect">
            <a:avLst/>
          </a:prstGeom>
          <a:noFill/>
          <a:ln w="9525">
            <a:noFill/>
            <a:miter lim="800000"/>
            <a:headEnd/>
            <a:tailEnd/>
          </a:ln>
          <a:effectLst/>
        </p:spPr>
      </p:pic>
      <p:sp>
        <p:nvSpPr>
          <p:cNvPr id="15" name="矩形 14"/>
          <p:cNvSpPr/>
          <p:nvPr/>
        </p:nvSpPr>
        <p:spPr>
          <a:xfrm>
            <a:off x="1952332" y="4140870"/>
            <a:ext cx="20082440" cy="7247255"/>
          </a:xfrm>
          <a:prstGeom prst="rect">
            <a:avLst/>
          </a:prstGeom>
        </p:spPr>
        <p:txBody>
          <a:bodyPr wrap="square">
            <a:spAutoFit/>
          </a:bodyPr>
          <a:lstStyle/>
          <a:p>
            <a:pPr eaLnBrk="1" hangingPunct="1">
              <a:lnSpc>
                <a:spcPct val="150000"/>
              </a:lnSpc>
              <a:buNone/>
            </a:pPr>
            <a:r>
              <a:rPr sz="4600" b="1" dirty="0" smtClean="0">
                <a:latin typeface="微软雅黑" panose="020B0503020204020204" pitchFamily="34" charset="-122"/>
                <a:ea typeface="微软雅黑" panose="020B0503020204020204" pitchFamily="34" charset="-122"/>
              </a:rPr>
              <a:t>1.欧洲一体化的特点及影响</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(1)特点:从单一经济领域扩展到多种经济领域;从经济一体化向政治一体化方向发展,一体化程度不断加深;从政府间合作到公众参与推动;成员国规模不断扩大;开创了出让部分国家主权建立共同管理和协调机制的区域和平发展的新模式。</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(2)影响:①经济上:强化了欧洲各国之间的经济关系,增强了欧盟对外的经济竞争力,提高国际经济合作水平,使国际经济竞争变得更加激烈。②政治上:增强了欧盟各国在世界中的影响力,有利于世界多极化趋势的形成与发展,有利于抑制美国搞单极世</a:t>
            </a:r>
          </a:p>
        </p:txBody>
      </p:sp>
      <p:sp>
        <p:nvSpPr>
          <p:cNvPr id="12" name="TextBox 11"/>
          <p:cNvSpPr txBox="1"/>
          <p:nvPr/>
        </p:nvSpPr>
        <p:spPr>
          <a:xfrm>
            <a:off x="2094638" y="3330198"/>
            <a:ext cx="2621280" cy="829945"/>
          </a:xfrm>
          <a:prstGeom prst="rect">
            <a:avLst/>
          </a:prstGeom>
          <a:noFill/>
        </p:spPr>
        <p:txBody>
          <a:bodyPr wrap="none" rtlCol="0">
            <a:spAutoFit/>
          </a:bodyPr>
          <a:lstStyle/>
          <a:p>
            <a:r>
              <a:rPr lang="zh-CN" altLang="en-US" sz="4800" dirty="0">
                <a:solidFill>
                  <a:schemeClr val="bg1"/>
                </a:solidFill>
                <a:uFillTx/>
                <a:latin typeface="微软雅黑" panose="020B0503020204020204" pitchFamily="34" charset="-122"/>
                <a:ea typeface="微软雅黑" panose="020B0503020204020204" pitchFamily="34" charset="-122"/>
              </a:rPr>
              <a:t>深化理解</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20370472" cy="3138170"/>
          </a:xfrm>
          <a:prstGeom prst="rect">
            <a:avLst/>
          </a:prstGeom>
        </p:spPr>
        <p:txBody>
          <a:bodyPr wrap="square">
            <a:spAutoFit/>
          </a:bodyPr>
          <a:lstStyle/>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界的图谋。③文化上:经济联系的密切使得欧盟各国文化上相互交融,有利于世界文化的传播与发展。④安全上:强化了欧洲各国经济联系,使欧洲各国经济相互融合和渗透,总体看有利于维护世界和平与安全,但同时也可能增加各国的经济风险。</a:t>
            </a:r>
            <a:endParaRPr sz="4400" dirty="0" smtClean="0">
              <a:latin typeface="微软雅黑" panose="020B0503020204020204" pitchFamily="34" charset="-122"/>
              <a:ea typeface="微软雅黑" panose="020B0503020204020204" pitchFamily="34" charset="-122"/>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8216900"/>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试练1   亨廷顿在《文明的冲突》中强调:“冷战”后的世界发展已经表明,同质文明之共通性,已取代政治意识形态与传统势力平衡的考虑,成为合作与结盟的首要基础。冲突与暴力即便会发生在同质文明的国家与集团内,但此类冲突较文明间冲突也更为温和,不易扩大。作者主要强调的是	(　　)</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A.文明的冲突将取代其他形式的冲突</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B.同质文明易形成成功的区域一体化</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C.同质文明的内部差异性逐步地消失</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D.同质文明比其他文明具有先天优势</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584500" y="2772718"/>
            <a:ext cx="21386376" cy="2261235"/>
          </a:xfrm>
          <a:prstGeom prst="rect">
            <a:avLst/>
          </a:prstGeom>
        </p:spPr>
        <p:txBody>
          <a:bodyPr wrap="square">
            <a:spAutoFit/>
          </a:bodyPr>
          <a:lstStyle/>
          <a:p>
            <a:pPr algn="ctr" eaLnBrk="1" hangingPunct="1">
              <a:lnSpc>
                <a:spcPct val="150000"/>
              </a:lnSpc>
              <a:buNone/>
            </a:pPr>
            <a:r>
              <a:rPr lang="zh-CN" altLang="en-US" sz="5000" b="1" dirty="0" smtClean="0">
                <a:latin typeface="微软雅黑" panose="020B0503020204020204" pitchFamily="34" charset="-122"/>
                <a:ea typeface="微软雅黑" panose="020B0503020204020204" pitchFamily="34" charset="-122"/>
              </a:rPr>
              <a:t>考点一　当今世界政治格局的多极化趋势</a:t>
            </a: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grpSp>
        <p:nvGrpSpPr>
          <p:cNvPr id="9" name="组合 8"/>
          <p:cNvGrpSpPr/>
          <p:nvPr/>
        </p:nvGrpSpPr>
        <p:grpSpPr>
          <a:xfrm>
            <a:off x="1880235" y="1908622"/>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3" name="Picture 2"/>
          <p:cNvPicPr>
            <a:picLocks noChangeAspect="1" noChangeArrowheads="1"/>
          </p:cNvPicPr>
          <p:nvPr/>
        </p:nvPicPr>
        <p:blipFill>
          <a:blip r:embed="rId4" cstate="print"/>
          <a:srcRect/>
          <a:stretch>
            <a:fillRect/>
          </a:stretch>
        </p:blipFill>
        <p:spPr bwMode="auto">
          <a:xfrm>
            <a:off x="1808480" y="4173855"/>
            <a:ext cx="3236595" cy="775335"/>
          </a:xfrm>
          <a:prstGeom prst="rect">
            <a:avLst/>
          </a:prstGeom>
          <a:noFill/>
          <a:ln w="9525">
            <a:noFill/>
            <a:miter lim="800000"/>
            <a:headEnd/>
            <a:tailEnd/>
          </a:ln>
          <a:effectLst/>
        </p:spPr>
      </p:pic>
      <p:sp>
        <p:nvSpPr>
          <p:cNvPr id="14" name="TextBox 13"/>
          <p:cNvSpPr txBox="1"/>
          <p:nvPr/>
        </p:nvSpPr>
        <p:spPr>
          <a:xfrm>
            <a:off x="2094638" y="4191258"/>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p>
        </p:txBody>
      </p:sp>
      <p:graphicFrame>
        <p:nvGraphicFramePr>
          <p:cNvPr id="5" name="表格 4"/>
          <p:cNvGraphicFramePr/>
          <p:nvPr/>
        </p:nvGraphicFramePr>
        <p:xfrm>
          <a:off x="1938655" y="5220990"/>
          <a:ext cx="19952101" cy="6705600"/>
        </p:xfrm>
        <a:graphic>
          <a:graphicData uri="http://schemas.openxmlformats.org/drawingml/2006/table">
            <a:tbl>
              <a:tblPr firstRow="1" bandRow="1">
                <a:tableStyleId>{5940675A-B579-460E-94D1-54222C63F5DA}</a:tableStyleId>
              </a:tblPr>
              <a:tblGrid>
                <a:gridCol w="3318253"/>
                <a:gridCol w="16633848"/>
              </a:tblGrid>
              <a:tr h="395605">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18745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两极格局的形成(二战后初期)</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原因</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直接原因:美苏战时同盟关系破裂,双方争霸和扩张产生矛盾</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根本原因:社会制度和意识形态不同</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表现:政治上,“杜鲁门主义”与“共产党和工人党情报局”对抗;经济上,马歇尔计划与经济互助委员会对抗;军事上,北约与华约对抗</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两大阵营势均力敌,避免了新的世界大战爆发</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两大军事政治集团扩军备战,导致世界局势动荡不安</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2989074"/>
            <a:ext cx="19806920" cy="48242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311232" y="2988742"/>
            <a:ext cx="19291492" cy="4154170"/>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[解析] 材料没有说明其他冲突为文明的冲突所取代而消失,A项错误;材料“同质文明之共通性”“成为合作与结盟的首要基础”,同质文明的国家与集团内“冲突较文明间冲突更为温和”说明,同质文明间易于合作、交流,形成区域的一体化,故B项正确。C、D项在材料中没有体现出来。</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4"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8216900"/>
          </a:xfrm>
          <a:prstGeom prst="rect">
            <a:avLst/>
          </a:prstGeom>
        </p:spPr>
        <p:txBody>
          <a:bodyPr wrap="square">
            <a:spAutoFit/>
          </a:bodyPr>
          <a:lstStyle/>
          <a:p>
            <a:pPr>
              <a:lnSpc>
                <a:spcPct val="150000"/>
              </a:lnSpc>
            </a:pPr>
            <a:r>
              <a:rPr lang="zh-CN" sz="4400" dirty="0" smtClean="0">
                <a:solidFill>
                  <a:schemeClr val="tx1"/>
                </a:solidFill>
                <a:latin typeface="微软雅黑" panose="020B0503020204020204" pitchFamily="34" charset="-122"/>
                <a:ea typeface="微软雅黑" panose="020B0503020204020204" pitchFamily="34" charset="-122"/>
              </a:rPr>
              <a:t>试</a:t>
            </a:r>
            <a:r>
              <a:rPr sz="4400" dirty="0" smtClean="0">
                <a:solidFill>
                  <a:schemeClr val="tx1"/>
                </a:solidFill>
                <a:latin typeface="微软雅黑" panose="020B0503020204020204" pitchFamily="34" charset="-122"/>
                <a:ea typeface="微软雅黑" panose="020B0503020204020204" pitchFamily="34" charset="-122"/>
              </a:rPr>
              <a:t>练2 </a:t>
            </a:r>
            <a:r>
              <a:rPr lang="en-US" sz="4400" dirty="0" smtClean="0">
                <a:solidFill>
                  <a:schemeClr val="tx1"/>
                </a:solidFill>
                <a:latin typeface="微软雅黑" panose="020B0503020204020204" pitchFamily="34" charset="-122"/>
                <a:ea typeface="微软雅黑" panose="020B0503020204020204" pitchFamily="34" charset="-122"/>
              </a:rPr>
              <a:t>  </a:t>
            </a:r>
            <a:r>
              <a:rPr sz="4400" dirty="0" smtClean="0">
                <a:solidFill>
                  <a:schemeClr val="tx1"/>
                </a:solidFill>
                <a:latin typeface="微软雅黑" panose="020B0503020204020204" pitchFamily="34" charset="-122"/>
                <a:ea typeface="微软雅黑" panose="020B0503020204020204" pitchFamily="34" charset="-122"/>
              </a:rPr>
              <a:t>英国于1961年、1967年两次提出申请加入欧洲煤钢共同体,均遭法国否决。1973年,英国终于加入欧共体。2011年,英国议会下院投票否决公投决定是否退出欧盟的动议。2016年,英国经过全民公投,成为第一个退出欧盟的国家。材料表明	(　　)　　　　　　　　　　　　　　　　　</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A.欧洲一体化曲折发展</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B.英国社会盛行孤立主义</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C.欧洲民族矛盾激化</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D.英国经济的衰退局势加重</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3066618"/>
            <a:ext cx="19806920" cy="72669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304580" y="3060750"/>
            <a:ext cx="19147476" cy="7200900"/>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[解析] 材料既有英国要求加入欧共体,也有英国最终退出欧盟,由此可知材料反映的是欧洲一体化进程中既有发展较好的时期,也有发展受阻的时候,故A项正确;材料不仅有英国退出欧盟,还有英国加入欧共体的内容,由此可知材料不能反映出英国社会盛行孤立主义,故B项错误;材料仅体现了英国不同时期与欧共体及欧盟的关系,不能反映出欧洲民族矛盾激化,故C项错误;材料反映的是英国加入欧共体和退出欧盟的过程,没有涉及英国经济的衰退局势加重,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30422" y="2916734"/>
            <a:ext cx="19788326" cy="8262620"/>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sym typeface="+mn-ea"/>
              </a:rPr>
              <a:t>2.世界经济全球化的发展历程</a:t>
            </a:r>
          </a:p>
          <a:p>
            <a:pPr>
              <a:lnSpc>
                <a:spcPct val="150000"/>
              </a:lnSpc>
            </a:pPr>
            <a:r>
              <a:rPr sz="4400" dirty="0" smtClean="0">
                <a:latin typeface="微软雅黑" panose="020B0503020204020204" pitchFamily="34" charset="-122"/>
                <a:ea typeface="微软雅黑" panose="020B0503020204020204" pitchFamily="34" charset="-122"/>
                <a:sym typeface="+mn-ea"/>
              </a:rPr>
              <a:t>(1)开始起步阶段(15—18世纪):新航路的开辟和早期殖民扩张,使资本主义世界市场开始形成。</a:t>
            </a:r>
          </a:p>
          <a:p>
            <a:pPr>
              <a:lnSpc>
                <a:spcPct val="150000"/>
              </a:lnSpc>
            </a:pPr>
            <a:r>
              <a:rPr sz="4400" dirty="0" smtClean="0">
                <a:latin typeface="微软雅黑" panose="020B0503020204020204" pitchFamily="34" charset="-122"/>
                <a:ea typeface="微软雅黑" panose="020B0503020204020204" pitchFamily="34" charset="-122"/>
                <a:sym typeface="+mn-ea"/>
              </a:rPr>
              <a:t>(2)初步形成阶段(19世纪初期至中期):工业革命和工业资本主义的发展,促进了资本主义世界市场的初步形成。</a:t>
            </a:r>
          </a:p>
          <a:p>
            <a:pPr>
              <a:lnSpc>
                <a:spcPct val="150000"/>
              </a:lnSpc>
            </a:pPr>
            <a:r>
              <a:rPr sz="4400" dirty="0" smtClean="0">
                <a:latin typeface="微软雅黑" panose="020B0503020204020204" pitchFamily="34" charset="-122"/>
                <a:ea typeface="微软雅黑" panose="020B0503020204020204" pitchFamily="34" charset="-122"/>
                <a:sym typeface="+mn-ea"/>
              </a:rPr>
              <a:t>(3)最终形成阶段(19世纪末20世纪初):第二次工业革命和垄断资本主义的发展,资本主义世界市场体系最终形成。</a:t>
            </a:r>
          </a:p>
          <a:p>
            <a:pPr>
              <a:lnSpc>
                <a:spcPct val="150000"/>
              </a:lnSpc>
            </a:pPr>
            <a:r>
              <a:rPr sz="4400" dirty="0" smtClean="0">
                <a:latin typeface="微软雅黑" panose="020B0503020204020204" pitchFamily="34" charset="-122"/>
                <a:ea typeface="微软雅黑" panose="020B0503020204020204" pitchFamily="34" charset="-122"/>
                <a:sym typeface="+mn-ea"/>
              </a:rPr>
              <a:t>(4)陷入困境阶段(第一次世界大战至第二次世界大战结束):两次世界大战、20世</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8216900"/>
          </a:xfrm>
          <a:prstGeom prst="rect">
            <a:avLst/>
          </a:prstGeom>
        </p:spPr>
        <p:txBody>
          <a:bodyPr wrap="square">
            <a:spAutoFit/>
          </a:bodyPr>
          <a:lstStyle/>
          <a:p>
            <a:pPr>
              <a:lnSpc>
                <a:spcPct val="150000"/>
              </a:lnSpc>
            </a:pPr>
            <a:r>
              <a:rPr sz="4400" dirty="0" smtClean="0">
                <a:latin typeface="微软雅黑" panose="020B0503020204020204" pitchFamily="34" charset="-122"/>
                <a:ea typeface="微软雅黑" panose="020B0503020204020204" pitchFamily="34" charset="-122"/>
                <a:sym typeface="+mn-ea"/>
              </a:rPr>
              <a:t>纪30年代资本主义世界经济大危机的影响及贸易保护主义盛行,使世界市场经济的发展陷入困境。</a:t>
            </a:r>
          </a:p>
          <a:p>
            <a:pPr>
              <a:lnSpc>
                <a:spcPct val="150000"/>
              </a:lnSpc>
            </a:pPr>
            <a:r>
              <a:rPr sz="4400" dirty="0" smtClean="0">
                <a:latin typeface="微软雅黑" panose="020B0503020204020204" pitchFamily="34" charset="-122"/>
                <a:ea typeface="微软雅黑" panose="020B0503020204020204" pitchFamily="34" charset="-122"/>
                <a:sym typeface="+mn-ea"/>
              </a:rPr>
              <a:t>(5)制度化阶段(第二次世界大战后至20世纪90年代):二战后,美元体系、自由贸易体系的形成标志着资本主义世界经济体系的形成。它把经济全球化推进到制度化阶段。</a:t>
            </a:r>
          </a:p>
          <a:p>
            <a:pPr>
              <a:lnSpc>
                <a:spcPct val="150000"/>
              </a:lnSpc>
            </a:pPr>
            <a:r>
              <a:rPr sz="4400" dirty="0" smtClean="0">
                <a:latin typeface="微软雅黑" panose="020B0503020204020204" pitchFamily="34" charset="-122"/>
                <a:ea typeface="微软雅黑" panose="020B0503020204020204" pitchFamily="34" charset="-122"/>
                <a:sym typeface="+mn-ea"/>
              </a:rPr>
              <a:t>(6)全面发展阶段(20世纪90年代以来):两极格局瓦解后,西方国家放松对经济的管制、网络信息技术的兴起等因素,交通、贸易生产、金融、信息技术、文化等向全球化发展,使经济全球化进入全方位发展阶段。</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20010432" cy="7200900"/>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试</a:t>
            </a:r>
            <a:r>
              <a:rPr sz="4400" dirty="0" smtClean="0">
                <a:latin typeface="微软雅黑" panose="020B0503020204020204" pitchFamily="34" charset="-122"/>
                <a:ea typeface="微软雅黑" panose="020B0503020204020204" pitchFamily="34" charset="-122"/>
                <a:sym typeface="+mn-ea"/>
              </a:rPr>
              <a:t>练3 </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20世纪80年代以前,台湾地区所依赖的国际贸易结构主要是和甲、乙两国进行三角贸易。20世纪50年代,台湾地区对甲国出口农产品,进口硫酸盐等原料和消费品,由乙国进口援助物资。20世纪70年代,从甲国进口的电子原料、零件等的数量大为增加,在台湾地区加工后以乙国为主要市场。</a:t>
            </a:r>
            <a:r>
              <a:rPr sz="4400" dirty="0" err="1" smtClean="0">
                <a:latin typeface="微软雅黑" panose="020B0503020204020204" pitchFamily="34" charset="-122"/>
                <a:ea typeface="微软雅黑" panose="020B0503020204020204" pitchFamily="34" charset="-122"/>
                <a:sym typeface="+mn-ea"/>
              </a:rPr>
              <a:t>在此结构中,台湾地区对甲国贸易逆差,对乙国贸易顺差</a:t>
            </a:r>
            <a:r>
              <a:rPr sz="4400" dirty="0" smtClean="0">
                <a:latin typeface="微软雅黑" panose="020B0503020204020204" pitchFamily="34" charset="-122"/>
                <a:ea typeface="微软雅黑" panose="020B0503020204020204" pitchFamily="34" charset="-122"/>
                <a:sym typeface="+mn-ea"/>
              </a:rPr>
              <a:t>。</a:t>
            </a:r>
            <a:r>
              <a:rPr sz="4400" dirty="0" err="1" smtClean="0">
                <a:latin typeface="微软雅黑" panose="020B0503020204020204" pitchFamily="34" charset="-122"/>
                <a:ea typeface="微软雅黑" panose="020B0503020204020204" pitchFamily="34" charset="-122"/>
                <a:sym typeface="+mn-ea"/>
              </a:rPr>
              <a:t>甲、乙两国分别是</a:t>
            </a:r>
            <a:r>
              <a:rPr sz="4400" dirty="0" smtClean="0">
                <a:latin typeface="微软雅黑" panose="020B0503020204020204" pitchFamily="34" charset="-122"/>
                <a:ea typeface="微软雅黑" panose="020B0503020204020204" pitchFamily="34" charset="-122"/>
                <a:sym typeface="+mn-ea"/>
              </a:rPr>
              <a:t>	(　　)</a:t>
            </a:r>
          </a:p>
          <a:p>
            <a:pPr>
              <a:lnSpc>
                <a:spcPct val="150000"/>
              </a:lnSpc>
            </a:pPr>
            <a:r>
              <a:rPr sz="4400" dirty="0" err="1" smtClean="0">
                <a:latin typeface="微软雅黑" panose="020B0503020204020204" pitchFamily="34" charset="-122"/>
                <a:ea typeface="微软雅黑" panose="020B0503020204020204" pitchFamily="34" charset="-122"/>
                <a:sym typeface="+mn-ea"/>
              </a:rPr>
              <a:t>A.日本、美国</a:t>
            </a:r>
            <a:r>
              <a:rPr sz="4400" dirty="0" smtClean="0">
                <a:latin typeface="微软雅黑" panose="020B0503020204020204" pitchFamily="34" charset="-122"/>
                <a:ea typeface="微软雅黑" panose="020B0503020204020204" pitchFamily="34" charset="-122"/>
                <a:sym typeface="+mn-ea"/>
              </a:rPr>
              <a:t>	</a:t>
            </a:r>
            <a:r>
              <a:rPr sz="4400" dirty="0" err="1" smtClean="0">
                <a:latin typeface="微软雅黑" panose="020B0503020204020204" pitchFamily="34" charset="-122"/>
                <a:ea typeface="微软雅黑" panose="020B0503020204020204" pitchFamily="34" charset="-122"/>
                <a:sym typeface="+mn-ea"/>
              </a:rPr>
              <a:t>B.菲律宾、美国</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C.美国、日本</a:t>
            </a:r>
            <a:r>
              <a:rPr sz="4400" dirty="0" smtClean="0">
                <a:latin typeface="微软雅黑" panose="020B0503020204020204" pitchFamily="34" charset="-122"/>
                <a:ea typeface="微软雅黑" panose="020B0503020204020204" pitchFamily="34" charset="-122"/>
                <a:sym typeface="+mn-ea"/>
              </a:rPr>
              <a:t>	</a:t>
            </a:r>
            <a:r>
              <a:rPr sz="4400" dirty="0" err="1" smtClean="0">
                <a:latin typeface="微软雅黑" panose="020B0503020204020204" pitchFamily="34" charset="-122"/>
                <a:ea typeface="微软雅黑" panose="020B0503020204020204" pitchFamily="34" charset="-122"/>
                <a:sym typeface="+mn-ea"/>
              </a:rPr>
              <a:t>D.日本、新加坡</a:t>
            </a: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00524" y="3106901"/>
            <a:ext cx="19713575" cy="54984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70399" y="3034387"/>
            <a:ext cx="19443700" cy="5169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[解析] 本题考查当代世界贸易的发展。根据20世纪50年代台湾“对甲国出口农产品,进口硫酸盐等原料和消费品”,20世纪70年代“从甲国进口的电子原料、零件等的数量大为增加”,由此可知甲国为日本;20世纪50年代,台湾地区“由乙国进口援助物资”,20世纪70年代,台湾地区加工电子产品、零件“以乙国为主要市场”,说明乙国是美国,故答案选A项。</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2332" y="2844726"/>
            <a:ext cx="20010432" cy="7200900"/>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试</a:t>
            </a:r>
            <a:r>
              <a:rPr sz="4400" dirty="0" smtClean="0">
                <a:latin typeface="微软雅黑" panose="020B0503020204020204" pitchFamily="34" charset="-122"/>
                <a:ea typeface="微软雅黑" panose="020B0503020204020204" pitchFamily="34" charset="-122"/>
                <a:sym typeface="+mn-ea"/>
              </a:rPr>
              <a:t>练</a:t>
            </a:r>
            <a:r>
              <a:rPr lang="en-US" sz="4400" dirty="0" smtClean="0">
                <a:latin typeface="微软雅黑" panose="020B0503020204020204" pitchFamily="34" charset="-122"/>
                <a:ea typeface="微软雅黑" panose="020B0503020204020204" pitchFamily="34" charset="-122"/>
                <a:sym typeface="+mn-ea"/>
              </a:rPr>
              <a:t>4</a:t>
            </a:r>
            <a:r>
              <a:rPr sz="4400" dirty="0" smtClean="0">
                <a:latin typeface="微软雅黑" panose="020B0503020204020204" pitchFamily="34" charset="-122"/>
                <a:ea typeface="微软雅黑" panose="020B0503020204020204" pitchFamily="34" charset="-122"/>
                <a:sym typeface="+mn-ea"/>
              </a:rPr>
              <a:t> </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某位学者在2015年12月说,经过近70年的关税减免,基本上发达国家的平均关税都很低了,只有2%左右,发展中国家的关税水平也已降到9%左右,可供减免的空间其实也不大了。</a:t>
            </a:r>
            <a:r>
              <a:rPr sz="4400" dirty="0" err="1" smtClean="0">
                <a:latin typeface="微软雅黑" panose="020B0503020204020204" pitchFamily="34" charset="-122"/>
                <a:ea typeface="微软雅黑" panose="020B0503020204020204" pitchFamily="34" charset="-122"/>
                <a:sym typeface="+mn-ea"/>
              </a:rPr>
              <a:t>此言论意在说明</a:t>
            </a:r>
            <a:r>
              <a:rPr sz="4400" dirty="0" smtClean="0">
                <a:latin typeface="微软雅黑" panose="020B0503020204020204" pitchFamily="34" charset="-122"/>
                <a:ea typeface="微软雅黑" panose="020B0503020204020204" pitchFamily="34" charset="-122"/>
                <a:sym typeface="+mn-ea"/>
              </a:rPr>
              <a:t>	(　　)</a:t>
            </a:r>
          </a:p>
          <a:p>
            <a:pPr>
              <a:lnSpc>
                <a:spcPct val="150000"/>
              </a:lnSpc>
            </a:pPr>
            <a:r>
              <a:rPr sz="4400" dirty="0" err="1" smtClean="0">
                <a:latin typeface="微软雅黑" panose="020B0503020204020204" pitchFamily="34" charset="-122"/>
                <a:ea typeface="微软雅黑" panose="020B0503020204020204" pitchFamily="34" charset="-122"/>
                <a:sym typeface="+mn-ea"/>
              </a:rPr>
              <a:t>A.降低关税有利于经济发展</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B.发展中国家运用关税保护自身利益</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C.经济全球化应向纵深发展</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D.国际政治经济新秩序已经建立</a:t>
            </a: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72532" y="3082250"/>
            <a:ext cx="19713575" cy="6459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142407" y="3060244"/>
            <a:ext cx="19443700" cy="6185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[解析] 从材料“基本上发达国家的平均关税都很低了</a:t>
            </a:r>
            <a:r>
              <a:rPr sz="4400" dirty="0" smtClean="0">
                <a:solidFill>
                  <a:srgbClr val="A50021"/>
                </a:solidFill>
                <a:latin typeface="宋体" panose="02010600030101010101" pitchFamily="2"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供减免的空间其实也不大了”,可知材料言论强调的不是降低关税对经济的积极作用,而是发达国家和发展中国家的关税都不能继续降低了,“发展中国家运用关税保护自身利益”在材料中未体现,故A、B项错误;从材料中强调的当今世界各国的关税无法再降低,可知材料言论意在说明经济全球化应向更深的层次发展,故C项正确;当前国际政治经济新秩序还没有建立,故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4140870"/>
            <a:ext cx="20627975" cy="8262620"/>
          </a:xfrm>
          <a:prstGeom prst="rect">
            <a:avLst/>
          </a:prstGeom>
        </p:spPr>
        <p:txBody>
          <a:bodyPr wrap="square">
            <a:spAutoFit/>
          </a:bodyPr>
          <a:lstStyle/>
          <a:p>
            <a:pPr eaLnBrk="1" hangingPunct="1">
              <a:lnSpc>
                <a:spcPct val="150000"/>
              </a:lnSpc>
              <a:buNone/>
            </a:pPr>
            <a:r>
              <a:rPr sz="4600" b="1" dirty="0" smtClean="0">
                <a:latin typeface="微软雅黑" panose="020B0503020204020204" pitchFamily="34" charset="-122"/>
                <a:ea typeface="微软雅黑" panose="020B0503020204020204" pitchFamily="34" charset="-122"/>
              </a:rPr>
              <a:t>考法1　依托主干知识,综合考查欧洲一体化的影响因素</a:t>
            </a: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典</a:t>
            </a:r>
            <a:r>
              <a:rPr sz="4400" dirty="0" smtClean="0">
                <a:latin typeface="微软雅黑" panose="020B0503020204020204" pitchFamily="34" charset="-122"/>
                <a:ea typeface="微软雅黑" panose="020B0503020204020204" pitchFamily="34" charset="-122"/>
              </a:rPr>
              <a:t>例1</a:t>
            </a:r>
            <a:r>
              <a:rPr lang="en-US" sz="4400" dirty="0" smtClean="0">
                <a:latin typeface="微软雅黑" panose="020B0503020204020204" pitchFamily="34" charset="-122"/>
                <a:ea typeface="微软雅黑" panose="020B0503020204020204" pitchFamily="34" charset="-122"/>
              </a:rPr>
              <a:t>  </a:t>
            </a:r>
            <a:r>
              <a:rPr sz="4400" dirty="0" smtClean="0">
                <a:latin typeface="微软雅黑" panose="020B0503020204020204" pitchFamily="34" charset="-122"/>
                <a:ea typeface="微软雅黑" panose="020B0503020204020204" pitchFamily="34" charset="-122"/>
              </a:rPr>
              <a:t> [2016·全国卷Ⅰ] 1947年,美国国务卿马歇尔提出援助欧洲复兴计划,并敦促欧洲方面首先拟定一项联合性质的计划,要求该计划即使不能得到所有欧洲国家的同意,也应征得一部分国家的同意。马歇尔计划体现出来的美国对欧政策	(　　)</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A. 有利于欧洲煤钢共同体的建立</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B. 促成了欧美平等伙伴关系</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C. 导致欧洲出现对峙局面</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D. 成为德国分裂的根源</a:t>
            </a:r>
          </a:p>
        </p:txBody>
      </p:sp>
      <p:pic>
        <p:nvPicPr>
          <p:cNvPr id="4" name="Picture 2"/>
          <p:cNvPicPr>
            <a:picLocks noChangeAspect="1" noChangeArrowheads="1"/>
          </p:cNvPicPr>
          <p:nvPr/>
        </p:nvPicPr>
        <p:blipFill>
          <a:blip r:embed="rId2" cstate="print"/>
          <a:srcRect/>
          <a:stretch>
            <a:fillRect/>
          </a:stretch>
        </p:blipFill>
        <p:spPr bwMode="auto">
          <a:xfrm>
            <a:off x="1808480" y="3384550"/>
            <a:ext cx="3013710" cy="721995"/>
          </a:xfrm>
          <a:prstGeom prst="rect">
            <a:avLst/>
          </a:prstGeom>
          <a:noFill/>
          <a:ln w="9525">
            <a:noFill/>
            <a:miter lim="800000"/>
            <a:headEnd/>
            <a:tailEnd/>
          </a:ln>
          <a:effectLst/>
        </p:spPr>
      </p:pic>
      <p:sp>
        <p:nvSpPr>
          <p:cNvPr id="12" name="TextBox 11"/>
          <p:cNvSpPr txBox="1"/>
          <p:nvPr/>
        </p:nvSpPr>
        <p:spPr>
          <a:xfrm>
            <a:off x="2079398" y="338480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突破高考</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
        <p:nvSpPr>
          <p:cNvPr id="3" name="矩形 2"/>
          <p:cNvSpPr/>
          <p:nvPr/>
        </p:nvSpPr>
        <p:spPr>
          <a:xfrm>
            <a:off x="19580225" y="2125345"/>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graphicFrame>
        <p:nvGraphicFramePr>
          <p:cNvPr id="6" name="表格 5"/>
          <p:cNvGraphicFramePr/>
          <p:nvPr/>
        </p:nvGraphicFramePr>
        <p:xfrm>
          <a:off x="2091704" y="3132758"/>
          <a:ext cx="19799052" cy="5364480"/>
        </p:xfrm>
        <a:graphic>
          <a:graphicData uri="http://schemas.openxmlformats.org/drawingml/2006/table">
            <a:tbl>
              <a:tblPr firstRow="1" bandRow="1">
                <a:tableStyleId>{5940675A-B579-460E-94D1-54222C63F5DA}</a:tableStyleId>
              </a:tblPr>
              <a:tblGrid>
                <a:gridCol w="3502431"/>
                <a:gridCol w="16296621"/>
              </a:tblGrid>
              <a:tr h="210185">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188085">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多极化趋势的出现(20世纪50—90年代)</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表现:欧洲、日本、第三世界国家、中国等力量的崛起与发展</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有利于世界和平、稳定与发展</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有利于抑制和削弱霸权主义和强权政治,符合国际民主化的潮流</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有利于促进世界政治、经济、文化的协调与平衡发展,世界的多样性得到尊重</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00524" y="2985393"/>
            <a:ext cx="20212699" cy="38197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67008" y="2940864"/>
            <a:ext cx="19802199" cy="3138170"/>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[解析] 据题干信息分析,1947年,美国国务卿马歇尔提出援助欧洲复兴计划,美国给予欧洲经济援助,同时敦促欧洲国家联合,以增强欧洲国家的实力,遏制苏联,这在客观上有利于欧洲一体化,故A项符合题意。</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9232265"/>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式1 </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二战后,在法国看来,建立包括法国、联邦德国参加的欧洲联合组织,有利于将联邦德国纳入共同的利益之中和欧洲的监督之下,加强欧洲的世界地位,而法国在欧洲联合组织中的主导作用则有助于凸显其世界大国地位;在联邦德国看来,加入欧洲联合组织,有利于消除法国的成见和疑虑,使联邦德国取信于国际社会以重新崛起。基于这种观念的转变,法国和联邦德国两国	(　　)</a:t>
            </a:r>
          </a:p>
          <a:p>
            <a:pPr>
              <a:lnSpc>
                <a:spcPct val="150000"/>
              </a:lnSpc>
            </a:pPr>
            <a:r>
              <a:rPr sz="4400" dirty="0" smtClean="0">
                <a:latin typeface="微软雅黑" panose="020B0503020204020204" pitchFamily="34" charset="-122"/>
                <a:ea typeface="微软雅黑" panose="020B0503020204020204" pitchFamily="34" charset="-122"/>
                <a:sym typeface="+mn-ea"/>
              </a:rPr>
              <a:t>A.共同协商以推进德国统一</a:t>
            </a:r>
          </a:p>
          <a:p>
            <a:pPr>
              <a:lnSpc>
                <a:spcPct val="150000"/>
              </a:lnSpc>
            </a:pPr>
            <a:r>
              <a:rPr sz="4400" dirty="0" smtClean="0">
                <a:latin typeface="微软雅黑" panose="020B0503020204020204" pitchFamily="34" charset="-122"/>
                <a:ea typeface="微软雅黑" panose="020B0503020204020204" pitchFamily="34" charset="-122"/>
                <a:sym typeface="+mn-ea"/>
              </a:rPr>
              <a:t>B.共同提出欧洲经济援助计划</a:t>
            </a:r>
          </a:p>
          <a:p>
            <a:pPr>
              <a:lnSpc>
                <a:spcPct val="150000"/>
              </a:lnSpc>
            </a:pPr>
            <a:r>
              <a:rPr sz="4400" dirty="0" smtClean="0">
                <a:latin typeface="微软雅黑" panose="020B0503020204020204" pitchFamily="34" charset="-122"/>
                <a:ea typeface="微软雅黑" panose="020B0503020204020204" pitchFamily="34" charset="-122"/>
                <a:sym typeface="+mn-ea"/>
              </a:rPr>
              <a:t>C.联合加入国际货币基金组织</a:t>
            </a:r>
          </a:p>
          <a:p>
            <a:pPr>
              <a:lnSpc>
                <a:spcPct val="150000"/>
              </a:lnSpc>
            </a:pPr>
            <a:r>
              <a:rPr sz="4400" dirty="0" smtClean="0">
                <a:latin typeface="微软雅黑" panose="020B0503020204020204" pitchFamily="34" charset="-122"/>
                <a:ea typeface="微软雅黑" panose="020B0503020204020204" pitchFamily="34" charset="-122"/>
                <a:sym typeface="+mn-ea"/>
              </a:rPr>
              <a:t>D.通过主权让渡推进区域一体化</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00524" y="3041481"/>
            <a:ext cx="19713575" cy="66440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139015" y="2897465"/>
            <a:ext cx="19226136" cy="6185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[解析] 材料中讲述的是加入欧洲联合组织对于法国和联邦德国来说都有好处,这并不能说明双方共同协商能够推动德国统一,故A项错误;根据所学知识可知,欧洲经济援助计划即为马歇尔计划,是由美国提出的,故B项错误;材料中讲的是法国和联邦德国加入欧洲联合组织,并非国际性的国际货币基金组织,故C项错误;材料中讲的是加入欧洲联合组织这一区域性组织对于法国和联邦德国都有益处,因此材料中观念的转变推动了欧洲走向区域一体化,故D项正确。</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772718"/>
            <a:ext cx="19788326" cy="8262620"/>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sym typeface="+mn-ea"/>
              </a:rPr>
              <a:t>考法2　依托主干知识,综合考查欧盟与欧元的发展</a:t>
            </a:r>
          </a:p>
          <a:p>
            <a:pPr>
              <a:lnSpc>
                <a:spcPct val="150000"/>
              </a:lnSpc>
            </a:pPr>
            <a:r>
              <a:rPr lang="zh-CN" sz="4400" dirty="0" smtClean="0">
                <a:latin typeface="微软雅黑" panose="020B0503020204020204" pitchFamily="34" charset="-122"/>
                <a:ea typeface="微软雅黑" panose="020B0503020204020204" pitchFamily="34" charset="-122"/>
                <a:sym typeface="+mn-ea"/>
              </a:rPr>
              <a:t>典</a:t>
            </a:r>
            <a:r>
              <a:rPr sz="4400" dirty="0" smtClean="0">
                <a:latin typeface="微软雅黑" panose="020B0503020204020204" pitchFamily="34" charset="-122"/>
                <a:ea typeface="微软雅黑" panose="020B0503020204020204" pitchFamily="34" charset="-122"/>
                <a:sym typeface="+mn-ea"/>
              </a:rPr>
              <a:t>例2</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[2014·新课标全国卷Ⅰ] 有学者指出,欧元作为具有震撼力的新事物,它的问世成为21世纪初欧洲甚至是国际金融领域的重大事件。欧元的巨大作用表现在	(　　)</a:t>
            </a:r>
          </a:p>
          <a:p>
            <a:pPr>
              <a:lnSpc>
                <a:spcPct val="150000"/>
              </a:lnSpc>
            </a:pPr>
            <a:r>
              <a:rPr sz="4400" dirty="0" smtClean="0">
                <a:latin typeface="微软雅黑" panose="020B0503020204020204" pitchFamily="34" charset="-122"/>
                <a:ea typeface="微软雅黑" panose="020B0503020204020204" pitchFamily="34" charset="-122"/>
                <a:sym typeface="+mn-ea"/>
              </a:rPr>
              <a:t>A.推动欧盟内部统一市场的发展</a:t>
            </a:r>
          </a:p>
          <a:p>
            <a:pPr>
              <a:lnSpc>
                <a:spcPct val="150000"/>
              </a:lnSpc>
            </a:pPr>
            <a:r>
              <a:rPr sz="4400" dirty="0" smtClean="0">
                <a:latin typeface="微软雅黑" panose="020B0503020204020204" pitchFamily="34" charset="-122"/>
                <a:ea typeface="微软雅黑" panose="020B0503020204020204" pitchFamily="34" charset="-122"/>
                <a:sym typeface="+mn-ea"/>
              </a:rPr>
              <a:t>B.消除了欧盟各成员国之间的贸易壁垒</a:t>
            </a:r>
          </a:p>
          <a:p>
            <a:pPr>
              <a:lnSpc>
                <a:spcPct val="150000"/>
              </a:lnSpc>
            </a:pPr>
            <a:r>
              <a:rPr sz="4400" dirty="0" smtClean="0">
                <a:latin typeface="微软雅黑" panose="020B0503020204020204" pitchFamily="34" charset="-122"/>
                <a:ea typeface="微软雅黑" panose="020B0503020204020204" pitchFamily="34" charset="-122"/>
                <a:sym typeface="+mn-ea"/>
              </a:rPr>
              <a:t>C.促进了欧盟对外贸易额的增加</a:t>
            </a:r>
          </a:p>
          <a:p>
            <a:pPr>
              <a:lnSpc>
                <a:spcPct val="150000"/>
              </a:lnSpc>
            </a:pPr>
            <a:r>
              <a:rPr sz="4400" dirty="0" smtClean="0">
                <a:latin typeface="微软雅黑" panose="020B0503020204020204" pitchFamily="34" charset="-122"/>
                <a:ea typeface="微软雅黑" panose="020B0503020204020204" pitchFamily="34" charset="-122"/>
                <a:sym typeface="+mn-ea"/>
              </a:rPr>
              <a:t>D.巩固了欧洲在世界经济中的领导地位</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00524" y="3042513"/>
            <a:ext cx="19713575" cy="54908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70399" y="2916734"/>
            <a:ext cx="19443700" cy="5169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[解析] 本题以欧元为切入点,考查欧元的历史影响,考查学生准确解读材料并提取有效信息的能力。材料强化欧元对欧洲乃至整个国际金融的影响。B项错在消除贸易壁垒,欧元的问世只是解决了部分国家的贸易壁垒,故排除;C项强调的是欧盟对外贸易额的增加,但在材料中没有体现;D项错在“领导地位”;只有欧元推动欧盟内部统一市场的发展与史实相吻合,故选A项。</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6185535"/>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式2 </a:t>
            </a:r>
            <a:r>
              <a:rPr lang="en-US" sz="4400" dirty="0" smtClean="0">
                <a:latin typeface="微软雅黑" panose="020B0503020204020204" pitchFamily="34" charset="-122"/>
                <a:ea typeface="微软雅黑" panose="020B0503020204020204" pitchFamily="34" charset="-122"/>
                <a:sym typeface="+mn-ea"/>
              </a:rPr>
              <a:t>  </a:t>
            </a:r>
            <a:r>
              <a:rPr sz="4400" dirty="0" err="1" smtClean="0">
                <a:latin typeface="微软雅黑" panose="020B0503020204020204" pitchFamily="34" charset="-122"/>
                <a:ea typeface="微软雅黑" panose="020B0503020204020204" pitchFamily="34" charset="-122"/>
                <a:sym typeface="+mn-ea"/>
              </a:rPr>
              <a:t>科克报告指出,欧盟国家改革的根本障碍是“没有政治上的承诺和决心”,而欧盟又无力强制成员国执行改革</a:t>
            </a:r>
            <a:r>
              <a:rPr sz="4400" dirty="0" smtClean="0">
                <a:latin typeface="微软雅黑" panose="020B0503020204020204" pitchFamily="34" charset="-122"/>
                <a:ea typeface="微软雅黑" panose="020B0503020204020204" pitchFamily="34" charset="-122"/>
                <a:sym typeface="+mn-ea"/>
              </a:rPr>
              <a:t>。</a:t>
            </a:r>
            <a:r>
              <a:rPr sz="4400" dirty="0" err="1" smtClean="0">
                <a:latin typeface="微软雅黑" panose="020B0503020204020204" pitchFamily="34" charset="-122"/>
                <a:ea typeface="微软雅黑" panose="020B0503020204020204" pitchFamily="34" charset="-122"/>
                <a:sym typeface="+mn-ea"/>
              </a:rPr>
              <a:t>这反映出欧盟</a:t>
            </a:r>
            <a:r>
              <a:rPr sz="4400" dirty="0" smtClean="0">
                <a:latin typeface="微软雅黑" panose="020B0503020204020204" pitchFamily="34" charset="-122"/>
                <a:ea typeface="微软雅黑" panose="020B0503020204020204" pitchFamily="34" charset="-122"/>
                <a:sym typeface="+mn-ea"/>
              </a:rPr>
              <a:t>	(　　)</a:t>
            </a:r>
          </a:p>
          <a:p>
            <a:pPr>
              <a:lnSpc>
                <a:spcPct val="150000"/>
              </a:lnSpc>
            </a:pPr>
            <a:r>
              <a:rPr sz="4400" dirty="0" err="1" smtClean="0">
                <a:latin typeface="微软雅黑" panose="020B0503020204020204" pitchFamily="34" charset="-122"/>
                <a:ea typeface="微软雅黑" panose="020B0503020204020204" pitchFamily="34" charset="-122"/>
                <a:sym typeface="+mn-ea"/>
              </a:rPr>
              <a:t>A.加强各国间合作任重道远</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B.须加强政治经济一体化</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C.各国间的合作仅浮于表面</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D.须创立区域合作新模式</a:t>
            </a: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00524" y="2988652"/>
            <a:ext cx="19713575" cy="64808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70399" y="2925073"/>
            <a:ext cx="19443700" cy="6185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[解析] 据材料“没有政治上的承诺和决心”“而欧盟又无力强制成员国执行改革”可得出,要解决欧洲联合的问题,加强各国间合作任重道远,故A项正确;欧盟的成立标志着欧洲的联合走向政治经济一体化,B项不是材料强调的主旨,故B项错误;各国间的合作仅浮于表面在材料中未涉及,据材料可得各国间的合作没有政治上的决心和强制力的保障,故C项错误;创立区域合作新模式不是解决材料问题的根本办法,故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8401685"/>
          </a:xfrm>
          <a:prstGeom prst="rect">
            <a:avLst/>
          </a:prstGeom>
        </p:spPr>
        <p:txBody>
          <a:bodyPr wrap="square">
            <a:spAutoFit/>
          </a:bodyPr>
          <a:lstStyle/>
          <a:p>
            <a:pPr algn="ctr" eaLnBrk="1" hangingPunct="1">
              <a:lnSpc>
                <a:spcPct val="150000"/>
              </a:lnSpc>
              <a:buNone/>
            </a:pPr>
            <a:r>
              <a:rPr lang="zh-CN" altLang="en-US" sz="5000" b="1" dirty="0" smtClean="0">
                <a:latin typeface="微软雅黑" panose="020B0503020204020204" pitchFamily="34" charset="-122"/>
                <a:ea typeface="微软雅黑" panose="020B0503020204020204" pitchFamily="34" charset="-122"/>
              </a:rPr>
              <a:t>主题12　国家发展与国际关系</a:t>
            </a:r>
          </a:p>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sz="4600" b="1" dirty="0" smtClean="0">
                <a:latin typeface="微软雅黑" panose="020B0503020204020204" pitchFamily="34" charset="-122"/>
                <a:ea typeface="微软雅黑" panose="020B0503020204020204" pitchFamily="34" charset="-122"/>
              </a:rPr>
              <a:t>1.历史上的大国兴衰</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(1)德国:德国因完成国家统一、借助两次工业革命的有利时机迅速崛起,先后发动两次世界大战挑战当时国际秩序,均以失败告终。一战后德国通过法西斯化迅速发展,二战后德国分裂,联邦德国通过民主改革、借助马歇尔计划、西欧的联合和新技术革命的有利时机迅速崛起,成为不可忽视的力量。两极格局瓦解之时,以联邦德国为主重新完成统一,成为当今世界强国之一。</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3" name="Picture 2"/>
          <p:cNvPicPr>
            <a:picLocks noChangeAspect="1" noChangeArrowheads="1"/>
          </p:cNvPicPr>
          <p:nvPr/>
        </p:nvPicPr>
        <p:blipFill>
          <a:blip r:embed="rId4" cstate="print"/>
          <a:srcRect/>
          <a:stretch>
            <a:fillRect/>
          </a:stretch>
        </p:blipFill>
        <p:spPr bwMode="auto">
          <a:xfrm>
            <a:off x="1808480" y="4173855"/>
            <a:ext cx="3236595" cy="775335"/>
          </a:xfrm>
          <a:prstGeom prst="rect">
            <a:avLst/>
          </a:prstGeom>
          <a:noFill/>
          <a:ln w="9525">
            <a:noFill/>
            <a:miter lim="800000"/>
            <a:headEnd/>
            <a:tailEnd/>
          </a:ln>
          <a:effectLst/>
        </p:spPr>
      </p:pic>
      <p:sp>
        <p:nvSpPr>
          <p:cNvPr id="14" name="TextBox 13"/>
          <p:cNvSpPr txBox="1"/>
          <p:nvPr/>
        </p:nvSpPr>
        <p:spPr>
          <a:xfrm>
            <a:off x="2094638" y="4191258"/>
            <a:ext cx="2621280" cy="829945"/>
          </a:xfrm>
          <a:prstGeom prst="rect">
            <a:avLst/>
          </a:prstGeom>
          <a:noFill/>
        </p:spPr>
        <p:txBody>
          <a:bodyPr wrap="none" rtlCol="0">
            <a:spAutoFit/>
          </a:bodyPr>
          <a:lstStyle/>
          <a:p>
            <a:pPr algn="l"/>
            <a:r>
              <a:rPr lang="zh-CN" altLang="en-US" sz="4800" dirty="0" smtClean="0">
                <a:solidFill>
                  <a:prstClr val="white"/>
                </a:solidFill>
                <a:latin typeface="微软雅黑" panose="020B0503020204020204" pitchFamily="34" charset="-122"/>
                <a:ea typeface="微软雅黑" panose="020B0503020204020204" pitchFamily="34" charset="-122"/>
              </a:rPr>
              <a:t>主题串讲</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3" presetClass="entr" presetSubtype="1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linds(horizontal)">
                                      <p:cBhvr>
                                        <p:cTn id="11" dur="500"/>
                                        <p:tgtEl>
                                          <p:spTgt spid="15"/>
                                        </p:tgtEl>
                                      </p:cBhvr>
                                    </p:animEffect>
                                  </p:childTnLst>
                                </p:cTn>
                              </p:par>
                              <p:par>
                                <p:cTn id="12" presetID="3" presetClass="entr" presetSubtype="1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844726"/>
            <a:ext cx="19788326" cy="9232265"/>
          </a:xfrm>
          <a:prstGeom prst="rect">
            <a:avLst/>
          </a:prstGeom>
        </p:spPr>
        <p:txBody>
          <a:bodyPr wrap="square">
            <a:spAutoFit/>
          </a:bodyPr>
          <a:lstStyle/>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(2)美国:美国独立后致力于领土扩张和称霸美洲,借助工业革命,于19世纪末成为世界第一工业强国。进入20世纪后,美国积极向亚洲、欧洲扩张势力,经过两次世界大战,成为世界最富强国家,控制资本主义世界,与苏联争夺世界霸权。20世纪70年代,美国实力相对削弱。两极格局瓦解后,美国建立单极世界的企图遭到挑战,国际格局在“一超多强”的局面下进一步向多极化趋势发展。</a:t>
            </a:r>
          </a:p>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(3)日本:日本通过明治维新和大肆侵略扩张迅速崛起,成为亚洲唯一的近代化强国。一战后日本势力急剧膨胀,成为第二次世界大战的策源地之一。二战日本战败后,通过民主改革和美国的扶植,借助新科技革命迅速崛起,成为当今世界重要的经济中心之一。</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16734"/>
            <a:ext cx="19788326" cy="6185535"/>
          </a:xfrm>
          <a:prstGeom prst="rect">
            <a:avLst/>
          </a:prstGeom>
        </p:spPr>
        <p:txBody>
          <a:bodyPr wrap="square">
            <a:spAutoFit/>
          </a:bodyPr>
          <a:lstStyle/>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(4)俄国:沙皇俄国时期,沙俄经过不断地侵略扩张和改革,成为国际格局中的重要力量。十月革命后,苏俄走上社会主义道路,成立了苏联,经过工业化建设发展成为世界第二强国。二战后,苏联成为两极格局中的重要一极,与美国争夺世界霸权。由于僵化的经济体制和沉重的军备负担,逐步丧失发展活力,于1991年宣布解体,陷入严重经济困难之中。凭借其强大的军事力量,仍然是当今世界重要的力量中心之一。</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
        <p:nvSpPr>
          <p:cNvPr id="3" name="矩形 2"/>
          <p:cNvSpPr/>
          <p:nvPr/>
        </p:nvSpPr>
        <p:spPr>
          <a:xfrm>
            <a:off x="19732009" y="2052638"/>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graphicFrame>
        <p:nvGraphicFramePr>
          <p:cNvPr id="6" name="表格 5"/>
          <p:cNvGraphicFramePr/>
          <p:nvPr/>
        </p:nvGraphicFramePr>
        <p:xfrm>
          <a:off x="2044700" y="3132758"/>
          <a:ext cx="20231100" cy="7376160"/>
        </p:xfrm>
        <a:graphic>
          <a:graphicData uri="http://schemas.openxmlformats.org/drawingml/2006/table">
            <a:tbl>
              <a:tblPr firstRow="1" bandRow="1">
                <a:tableStyleId>{5940675A-B579-460E-94D1-54222C63F5DA}</a:tableStyleId>
              </a:tblPr>
              <a:tblGrid>
                <a:gridCol w="3860280"/>
                <a:gridCol w="16370820"/>
              </a:tblGrid>
              <a:tr h="210185">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583055">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多极化趋势的加强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(20世纪90年代初至今)</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原因:东欧剧变、苏联解体,两极格局瓦解</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表现</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美国:成为唯一的超级大国,极力构筑以自己为主导的单极世界</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欧洲</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:1993</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年欧洲联盟成立,国际地位提高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日本:加快谋求政治大国地位的步伐</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④</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俄罗斯:拥有可以与美国匹敌的军事力量</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⑤</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中国:国际地位与影响力日益提高,在国际舞台上起着举足轻重的作用</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特点:新的世界格局尚未形成,暂时形成“一超多强”的局面;世界多极化趋势加强</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lgn="ctr">
                      <a:solidFill>
                        <a:srgbClr val="666666"/>
                      </a:solidFill>
                      <a:prstDash val="solid"/>
                      <a:round/>
                      <a:headEnd type="none" w="med" len="med"/>
                      <a:tailEnd type="none" w="med" len="med"/>
                    </a:lnL>
                    <a:lnR w="12700" cap="flat" cmpd="sng">
                      <a:solidFill>
                        <a:srgbClr val="666666"/>
                      </a:solidFill>
                      <a:prstDash val="solid"/>
                      <a:headEnd type="none" w="med" len="med"/>
                      <a:tailEnd type="none" w="med" len="med"/>
                    </a:lnR>
                    <a:lnT w="12700" cap="flat" cmpd="sng" algn="ctr">
                      <a:solidFill>
                        <a:srgbClr val="666666"/>
                      </a:solidFill>
                      <a:prstDash val="solid"/>
                      <a:roun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16734"/>
            <a:ext cx="19788326" cy="9278620"/>
          </a:xfrm>
          <a:prstGeom prst="rect">
            <a:avLst/>
          </a:prstGeom>
        </p:spPr>
        <p:txBody>
          <a:bodyPr wrap="square">
            <a:spAutoFit/>
          </a:bodyPr>
          <a:lstStyle/>
          <a:p>
            <a:pPr eaLnBrk="1" hangingPunct="1">
              <a:lnSpc>
                <a:spcPct val="150000"/>
              </a:lnSpc>
              <a:buNone/>
            </a:pPr>
            <a:r>
              <a:rPr lang="zh-CN" altLang="en-US" sz="4600" b="1" dirty="0" smtClean="0">
                <a:latin typeface="微软雅黑" panose="020B0503020204020204" pitchFamily="34" charset="-122"/>
                <a:ea typeface="微软雅黑" panose="020B0503020204020204" pitchFamily="34" charset="-122"/>
              </a:rPr>
              <a:t>2.对近现代大国崛起的反思及认识</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(1)反思</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①俄罗斯(苏俄、苏联):经济、政治、法律等各项改革要协调进行;经济改革要关注民生的改善;政治改革要关注权力的监督和法制建设;各项政策要随环境、历史背景的变化而不断调整;改革的挫折意味着新起点的开始。</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②德国:分裂会削弱国家实力,统一能增强国力;外交是维护国家利益的重要手段;在欧洲大陆的政治版图上,结盟或不结盟都是为了谋求国家利益;积极的民族精神能使国家奋起,扭曲的民族精神易使国家偏离正确的轨道。</a:t>
            </a:r>
          </a:p>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72532" y="2844726"/>
            <a:ext cx="19788326" cy="9232265"/>
          </a:xfrm>
          <a:prstGeom prst="rect">
            <a:avLst/>
          </a:prstGeom>
        </p:spPr>
        <p:txBody>
          <a:bodyPr wrap="square">
            <a:spAutoFit/>
          </a:bodyPr>
          <a:lstStyle/>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sym typeface="+mn-ea"/>
              </a:rPr>
              <a:t>③美国:科技是国家发展的根本;善于抓住机遇和吸收外来优秀成果提升自己;法律是自由的保障,重视法律制度建设;发展不能以强权为保护伞。</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(2)认识</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①大国崛起不能靠武力。</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②葡萄牙、西班牙是市场经济的发端国,英、法是自由市场经济和多党议会制的创始国,美国是用市场经济无形的手与政府干预有形的手共同调节经济的第一个国家。</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③这些国家都没有离开市场经济,都有一个稳定的宪政制度。</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④全球经济一体化是国家现代化的必由之路。</a:t>
            </a:r>
          </a:p>
        </p:txBody>
      </p:sp>
      <p:grpSp>
        <p:nvGrpSpPr>
          <p:cNvPr id="2"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844726"/>
            <a:ext cx="19788326" cy="9278620"/>
          </a:xfrm>
          <a:prstGeom prst="rect">
            <a:avLst/>
          </a:prstGeom>
        </p:spPr>
        <p:txBody>
          <a:bodyPr wrap="square">
            <a:spAutoFit/>
          </a:bodyPr>
          <a:lstStyle/>
          <a:p>
            <a:pPr eaLnBrk="1" hangingPunct="1">
              <a:lnSpc>
                <a:spcPct val="150000"/>
              </a:lnSpc>
              <a:buNone/>
            </a:pPr>
            <a:r>
              <a:rPr lang="zh-CN" altLang="en-US" sz="4600" b="1" dirty="0" smtClean="0">
                <a:latin typeface="微软雅黑" panose="020B0503020204020204" pitchFamily="34" charset="-122"/>
                <a:ea typeface="微软雅黑" panose="020B0503020204020204" pitchFamily="34" charset="-122"/>
              </a:rPr>
              <a:t>3.经济全球化进程中的冲突与合作</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(1)新航路的开辟开启了经济全球化的进程,大国之间的关系呈现出冲突与合作共存的特征。新航路开辟后,首先是西班牙、葡萄牙之间争夺殖民势力范围,接着是英国与西、葡争夺海上霸权,荷兰与西、葡争夺殖民利益,最后是英国与荷兰、法国争夺世界殖民霸权,英国成为世界最大殖民帝国——“日不落”帝国。</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(2)工业革命开始后,美国、德国、日本、俄国、意大利加入殖民争霸行列,要求重新瓜分世界,导致第一次世界大战爆发。</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(3)一战后,美国、日本加紧向亚洲扩张势力,美、日矛盾愈演愈烈,最终导致太平洋战争的爆发。欧洲国家内部既联合又斗争,矛盾难于协调,导致二战的全面爆发。</a:t>
            </a:r>
          </a:p>
        </p:txBody>
      </p:sp>
      <p:grpSp>
        <p:nvGrpSpPr>
          <p:cNvPr id="2"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72532" y="2916734"/>
            <a:ext cx="19788326" cy="9232265"/>
          </a:xfrm>
          <a:prstGeom prst="rect">
            <a:avLst/>
          </a:prstGeom>
        </p:spPr>
        <p:txBody>
          <a:bodyPr wrap="square">
            <a:spAutoFit/>
          </a:bodyPr>
          <a:lstStyle/>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(4)二战后,美国主导建立了布雷顿森林体系和关贸总协定,确立了资本主义世界的经济秩序。西欧国家和日本在美国的控制、扶植下迅速恢复崛起,欧共体成立,至20世纪60年代末70年代初,资本主义世界的经济形成了美国、西欧、日本三足鼎立的局面。</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(5)两极格局瓦解后,经济全球化迅猛发展,关贸总协定发展为世界贸易组织,进一步规范了全球经济合作和经济秩序;欧共体发展为欧盟,进一步加强了内部合作。亚太经合组织、北美自由贸易区等区域经济组织不断发展壮大,推动经济全球化进一步发展。中国提出的“一带一路”倡议实现了沿线国家更高层次的合作。美国的经济霸权主义遭到全世界的挑战,经济格局多极化和全球化进入新的发展时期。</a:t>
            </a:r>
          </a:p>
        </p:txBody>
      </p:sp>
      <p:grpSp>
        <p:nvGrpSpPr>
          <p:cNvPr id="2"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72532" y="2916734"/>
            <a:ext cx="19788326" cy="8262620"/>
          </a:xfrm>
          <a:prstGeom prst="rect">
            <a:avLst/>
          </a:prstGeom>
        </p:spPr>
        <p:txBody>
          <a:bodyPr wrap="square">
            <a:spAutoFit/>
          </a:bodyPr>
          <a:lstStyle/>
          <a:p>
            <a:pPr eaLnBrk="1" hangingPunct="1">
              <a:lnSpc>
                <a:spcPct val="150000"/>
              </a:lnSpc>
              <a:buNone/>
            </a:pPr>
            <a:r>
              <a:rPr lang="zh-CN" altLang="en-US" sz="4600" b="1" dirty="0" smtClean="0">
                <a:latin typeface="微软雅黑" panose="020B0503020204020204" pitchFamily="34" charset="-122"/>
                <a:ea typeface="微软雅黑" panose="020B0503020204020204" pitchFamily="34" charset="-122"/>
              </a:rPr>
              <a:t>4.国际格局演变过程中的大国冲突与合作</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(1)实质:国际格局的变化,实质是大国力量对比变化的反映。</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(2)过程:近代以来,国际格局经历了西欧国家主导世界向美苏主导世界、再到“一超多强”局面下多极化趋势加强的演变过程。</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(3)冲突与合作:在国际格局演变的过程中,大国之间既有冲突又有合作,呈现出复杂多变的特征。例如英法之间,在殖民扩张、法国大革命、西欧合作初期、英国“脱欧”投票等方面表现为对立关系;在克里木战争、两次世界大战、制裁分裂德国、抵制美国控制、欧盟建立等方面主要表现为合作;在一战后制裁德国的问</a:t>
            </a:r>
          </a:p>
        </p:txBody>
      </p:sp>
      <p:grpSp>
        <p:nvGrpSpPr>
          <p:cNvPr id="2"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72532" y="2916734"/>
            <a:ext cx="19788326" cy="8262620"/>
          </a:xfrm>
          <a:prstGeom prst="rect">
            <a:avLst/>
          </a:prstGeom>
        </p:spPr>
        <p:txBody>
          <a:bodyPr wrap="square">
            <a:spAutoFit/>
          </a:bodyPr>
          <a:lstStyle/>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sym typeface="+mn-ea"/>
              </a:rPr>
              <a:t>题上,都主张制裁德国,但在制裁程度上存在严重分歧。理清这种错综复杂局面的关键,是准确把握大国对外关系的核心——一切以自身利益为转移。</a:t>
            </a: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4600" b="1" dirty="0" smtClean="0">
                <a:latin typeface="微软雅黑" panose="020B0503020204020204" pitchFamily="34" charset="-122"/>
                <a:ea typeface="微软雅黑" panose="020B0503020204020204" pitchFamily="34" charset="-122"/>
              </a:rPr>
              <a:t>5.认识国际政治格局的演变</a:t>
            </a: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(1)国际政治格局实际上是大国争夺和妥协的产物,由于政治经济发展的不平衡和争夺的持久性、妥协的暂时性,任何格局都将发生变化;决定国际政治格局的终极力量是大国经济力量的对比;任何国际政治格局都不可能真正缓和国际关系,只能暂时掩盖诸多矛盾。</a:t>
            </a:r>
          </a:p>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p:txBody>
      </p:sp>
      <p:grpSp>
        <p:nvGrpSpPr>
          <p:cNvPr id="2"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72532" y="2916734"/>
            <a:ext cx="19788326" cy="6185535"/>
          </a:xfrm>
          <a:prstGeom prst="rect">
            <a:avLst/>
          </a:prstGeom>
        </p:spPr>
        <p:txBody>
          <a:bodyPr wrap="square">
            <a:spAutoFit/>
          </a:bodyPr>
          <a:lstStyle/>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(2)新的国际格局的变动是在和平方式下进行的,需要通过世界主要力量间的长期角逐、斗争和妥协来实现,加之两极格局瓦解后,霸权主义和强权政治不会轻易退出历史舞台,决定了新旧格局交替是一个曲折反复的过程。</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(3)要想在当今国际格局中立于不败之地,必须致力于发展以经济和科技为基础的综合国力,作为当代中学生,要感受到自己担当的历史使命,要有努力学习、顽强拼搏和勇于改革创新的精神。</a:t>
            </a:r>
          </a:p>
        </p:txBody>
      </p:sp>
      <p:grpSp>
        <p:nvGrpSpPr>
          <p:cNvPr id="2"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4034765"/>
            <a:ext cx="19788326" cy="8103870"/>
          </a:xfrm>
          <a:prstGeom prst="rect">
            <a:avLst/>
          </a:prstGeom>
        </p:spPr>
        <p:txBody>
          <a:bodyPr wrap="square">
            <a:spAutoFit/>
          </a:bodyPr>
          <a:lstStyle/>
          <a:p>
            <a:pPr eaLnBrk="1" hangingPunct="1">
              <a:lnSpc>
                <a:spcPct val="148000"/>
              </a:lnSpc>
              <a:buNone/>
            </a:pPr>
            <a:r>
              <a:rPr lang="zh-CN" sz="4400" dirty="0" smtClean="0">
                <a:latin typeface="微软雅黑" panose="020B0503020204020204" pitchFamily="34" charset="-122"/>
                <a:ea typeface="微软雅黑" panose="020B0503020204020204" pitchFamily="34" charset="-122"/>
              </a:rPr>
              <a:t>试</a:t>
            </a:r>
            <a:r>
              <a:rPr sz="4400" dirty="0" smtClean="0">
                <a:latin typeface="微软雅黑" panose="020B0503020204020204" pitchFamily="34" charset="-122"/>
                <a:ea typeface="微软雅黑" panose="020B0503020204020204" pitchFamily="34" charset="-122"/>
              </a:rPr>
              <a:t>练1</a:t>
            </a:r>
            <a:r>
              <a:rPr lang="en-US" sz="4400" dirty="0" smtClean="0">
                <a:latin typeface="微软雅黑" panose="020B0503020204020204" pitchFamily="34" charset="-122"/>
                <a:ea typeface="微软雅黑" panose="020B0503020204020204" pitchFamily="34" charset="-122"/>
              </a:rPr>
              <a:t>  </a:t>
            </a:r>
            <a:r>
              <a:rPr sz="4400" dirty="0" smtClean="0">
                <a:latin typeface="微软雅黑" panose="020B0503020204020204" pitchFamily="34" charset="-122"/>
                <a:ea typeface="微软雅黑" panose="020B0503020204020204" pitchFamily="34" charset="-122"/>
              </a:rPr>
              <a:t> 阅读材料,完成下列要求</a:t>
            </a:r>
          </a:p>
          <a:p>
            <a:pPr eaLnBrk="1" hangingPunct="1">
              <a:lnSpc>
                <a:spcPct val="148000"/>
              </a:lnSpc>
              <a:buNone/>
            </a:pPr>
            <a:r>
              <a:rPr sz="4400" dirty="0" smtClean="0">
                <a:latin typeface="微软雅黑" panose="020B0503020204020204" pitchFamily="34" charset="-122"/>
                <a:ea typeface="微软雅黑" panose="020B0503020204020204" pitchFamily="34" charset="-122"/>
              </a:rPr>
              <a:t>材料一　19世纪80年代,欧洲不仅是支配和改变世界的资本主义发展核心,同时也是世界经济和资本主义社会最重要的组成部分。历史上从来没有比这个世纪更称得上是欧洲的世纪</a:t>
            </a:r>
            <a:r>
              <a:rPr sz="4400" dirty="0" smtClean="0">
                <a:latin typeface="宋体" panose="02010600030101010101" pitchFamily="2" charset="-122"/>
              </a:rPr>
              <a:t>……</a:t>
            </a:r>
            <a:r>
              <a:rPr sz="4400" dirty="0" smtClean="0">
                <a:latin typeface="微软雅黑" panose="020B0503020204020204" pitchFamily="34" charset="-122"/>
                <a:ea typeface="微软雅黑" panose="020B0503020204020204" pitchFamily="34" charset="-122"/>
              </a:rPr>
              <a:t>虽然单是其工业化的速度和冲击,已使美洲在未来一定会成为全球经济的超级强权,可是在当时,欧洲工业的生产额尚在美洲两倍以上,而重要的科技进展,仍旧主要是来自大西洋的东面。汽车、摄影机和无线电最初都是从欧洲产生发展出来的。</a:t>
            </a:r>
          </a:p>
          <a:p>
            <a:pPr algn="r" eaLnBrk="1" hangingPunct="1">
              <a:lnSpc>
                <a:spcPct val="148000"/>
              </a:lnSpc>
              <a:buNone/>
            </a:pPr>
            <a:r>
              <a:rPr sz="4400" dirty="0" smtClean="0">
                <a:latin typeface="微软雅黑" panose="020B0503020204020204" pitchFamily="34" charset="-122"/>
                <a:ea typeface="微软雅黑" panose="020B0503020204020204" pitchFamily="34" charset="-122"/>
              </a:rPr>
              <a:t>——[英]艾瑞克·霍布斯鲍姆《帝国的年代:1875—1914》</a:t>
            </a:r>
          </a:p>
        </p:txBody>
      </p:sp>
      <p:pic>
        <p:nvPicPr>
          <p:cNvPr id="4" name="Picture 2"/>
          <p:cNvPicPr>
            <a:picLocks noChangeAspect="1" noChangeArrowheads="1"/>
          </p:cNvPicPr>
          <p:nvPr/>
        </p:nvPicPr>
        <p:blipFill>
          <a:blip r:embed="rId2" cstate="print"/>
          <a:srcRect/>
          <a:stretch>
            <a:fillRect/>
          </a:stretch>
        </p:blipFill>
        <p:spPr bwMode="auto">
          <a:xfrm>
            <a:off x="1864995" y="3329305"/>
            <a:ext cx="3248660" cy="777875"/>
          </a:xfrm>
          <a:prstGeom prst="rect">
            <a:avLst/>
          </a:prstGeom>
          <a:noFill/>
          <a:ln w="9525">
            <a:noFill/>
            <a:miter lim="800000"/>
            <a:headEnd/>
            <a:tailEnd/>
          </a:ln>
          <a:effectLst/>
        </p:spPr>
      </p:pic>
      <p:sp>
        <p:nvSpPr>
          <p:cNvPr id="12" name="TextBox 11"/>
          <p:cNvSpPr txBox="1"/>
          <p:nvPr/>
        </p:nvSpPr>
        <p:spPr>
          <a:xfrm>
            <a:off x="2238148" y="333019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综合突破</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604" name="25分题.EPS" descr="id:2147498022;FounderCES"/>
          <p:cNvPicPr>
            <a:picLocks noChangeAspect="1"/>
          </p:cNvPicPr>
          <p:nvPr/>
        </p:nvPicPr>
        <p:blipFill>
          <a:blip r:embed="rId4" cstate="print"/>
          <a:stretch>
            <a:fillRect/>
          </a:stretch>
        </p:blipFill>
        <p:spPr>
          <a:xfrm>
            <a:off x="5369560" y="3329940"/>
            <a:ext cx="2045970" cy="591185"/>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604"/>
                                        </p:tgtEl>
                                        <p:attrNameLst>
                                          <p:attrName>style.visibility</p:attrName>
                                        </p:attrNameLst>
                                      </p:cBhvr>
                                      <p:to>
                                        <p:strVal val="visible"/>
                                      </p:to>
                                    </p:set>
                                    <p:animEffect transition="in" filter="blinds(horizontal)">
                                      <p:cBhvr>
                                        <p:cTn id="10" dur="500"/>
                                        <p:tgtEl>
                                          <p:spTgt spid="604"/>
                                        </p:tgtEl>
                                      </p:cBhvr>
                                    </p:animEffect>
                                  </p:childTnLst>
                                </p:cTn>
                              </p:par>
                              <p:par>
                                <p:cTn id="11" presetID="3"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6100445"/>
          </a:xfrm>
          <a:prstGeom prst="rect">
            <a:avLst/>
          </a:prstGeom>
        </p:spPr>
        <p:txBody>
          <a:bodyPr wrap="square">
            <a:spAutoFit/>
          </a:bodyPr>
          <a:lstStyle/>
          <a:p>
            <a:pPr eaLnBrk="1" hangingPunct="1">
              <a:lnSpc>
                <a:spcPct val="148000"/>
              </a:lnSpc>
              <a:buNone/>
            </a:pPr>
            <a:r>
              <a:rPr sz="4400" dirty="0" smtClean="0">
                <a:latin typeface="微软雅黑" panose="020B0503020204020204" pitchFamily="34" charset="-122"/>
                <a:ea typeface="微软雅黑" panose="020B0503020204020204" pitchFamily="34" charset="-122"/>
                <a:sym typeface="+mn-ea"/>
              </a:rPr>
              <a:t>材料二　1941年初,美国《时代》周刊、《财富》《生活》杂志的创始人亨利·卢斯撰文说,“20世纪是美国的世纪”“这是美国作为世界统治力量出现的第一个世纪”。时任美国国务卿的赫尔也说,美国“深知自己可以强烈地影响为维护和平而建立的任何国际组织,由于这种影响逐渐增强,我们对安排战后世界所负的责任相应地也更大了”。伴随着战争的终结,“美国世纪”终于到来。</a:t>
            </a:r>
          </a:p>
          <a:p>
            <a:pPr algn="r" eaLnBrk="1" hangingPunct="1">
              <a:lnSpc>
                <a:spcPct val="148000"/>
              </a:lnSpc>
              <a:buNone/>
            </a:pPr>
            <a:r>
              <a:rPr sz="4400" dirty="0" smtClean="0">
                <a:latin typeface="微软雅黑" panose="020B0503020204020204" pitchFamily="34" charset="-122"/>
                <a:ea typeface="微软雅黑" panose="020B0503020204020204" pitchFamily="34" charset="-122"/>
                <a:sym typeface="+mn-ea"/>
              </a:rPr>
              <a:t>——刘金质《冷战史:1945—1991》等</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916734"/>
            <a:ext cx="19208115" cy="1106805"/>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(1)根据材料一并结合所学知识,概括19世纪成为“欧洲的世纪”的表现。</a:t>
            </a:r>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78025" y="5702301"/>
            <a:ext cx="19624699" cy="43432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57002" y="5687715"/>
            <a:ext cx="19147476" cy="4154170"/>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表现:19世纪中期,欧洲主要国家完成工业革命,工业生产在世界领先;世界主要的科技发明集中在欧洲;欧洲通过海外贸易、殖民扩张控制了亚非拉广大地区,使这些地区沦为欧洲的殖民地半殖民地;欧洲居于世界市场的主导地位;欧洲的经济、政治、思想文化对世界产生深远影响。(答出其中四点即可)</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4140870"/>
            <a:ext cx="20010432" cy="6231255"/>
          </a:xfrm>
          <a:prstGeom prst="rect">
            <a:avLst/>
          </a:prstGeom>
        </p:spPr>
        <p:txBody>
          <a:bodyPr wrap="square">
            <a:spAutoFit/>
          </a:bodyPr>
          <a:lstStyle/>
          <a:p>
            <a:pPr eaLnBrk="1" hangingPunct="1">
              <a:lnSpc>
                <a:spcPct val="150000"/>
              </a:lnSpc>
              <a:buNone/>
            </a:pPr>
            <a:r>
              <a:rPr lang="zh-CN" sz="4600" b="1" dirty="0" smtClean="0">
                <a:latin typeface="微软雅黑" panose="020B0503020204020204" pitchFamily="34" charset="-122"/>
                <a:ea typeface="微软雅黑" panose="020B0503020204020204" pitchFamily="34" charset="-122"/>
              </a:rPr>
              <a:t>1.对两极格局特点的正确认识</a:t>
            </a: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(1)美苏及其盟国互相对抗和斗争,阵线比较分明和稳定;双方的意识形态矛盾与国家利益冲突集合在一起,关系错综复杂,但两个阵线都服从于美苏战略利益大局。</a:t>
            </a: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(2)世界大战威胁、局部争端不断与和平稳定并存。从长远来看,以美国为首的西方世界发动的和平演变攻势起主导作用。</a:t>
            </a:r>
          </a:p>
          <a:p>
            <a:pPr eaLnBrk="1" hangingPunct="1">
              <a:lnSpc>
                <a:spcPct val="150000"/>
              </a:lnSpc>
              <a:buNone/>
            </a:pPr>
            <a:endParaRPr lang="zh-CN" sz="4400" dirty="0" smtClean="0">
              <a:latin typeface="微软雅黑" panose="020B0503020204020204" pitchFamily="34" charset="-122"/>
              <a:ea typeface="微软雅黑" panose="020B0503020204020204" pitchFamily="34" charset="-122"/>
            </a:endParaRPr>
          </a:p>
        </p:txBody>
      </p:sp>
      <p:pic>
        <p:nvPicPr>
          <p:cNvPr id="4" name="Picture 2"/>
          <p:cNvPicPr>
            <a:picLocks noChangeAspect="1" noChangeArrowheads="1"/>
          </p:cNvPicPr>
          <p:nvPr/>
        </p:nvPicPr>
        <p:blipFill>
          <a:blip r:embed="rId2" cstate="print"/>
          <a:srcRect/>
          <a:stretch>
            <a:fillRect/>
          </a:stretch>
        </p:blipFill>
        <p:spPr bwMode="auto">
          <a:xfrm>
            <a:off x="1864995" y="3329305"/>
            <a:ext cx="3248660" cy="777875"/>
          </a:xfrm>
          <a:prstGeom prst="rect">
            <a:avLst/>
          </a:prstGeom>
          <a:noFill/>
          <a:ln w="9525">
            <a:noFill/>
            <a:miter lim="800000"/>
            <a:headEnd/>
            <a:tailEnd/>
          </a:ln>
          <a:effectLst/>
        </p:spPr>
      </p:pic>
      <p:sp>
        <p:nvSpPr>
          <p:cNvPr id="12" name="TextBox 11"/>
          <p:cNvSpPr txBox="1"/>
          <p:nvPr/>
        </p:nvSpPr>
        <p:spPr>
          <a:xfrm>
            <a:off x="2238148" y="333019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深化理解</a:t>
            </a:r>
          </a:p>
        </p:txBody>
      </p:sp>
      <p:sp>
        <p:nvSpPr>
          <p:cNvPr id="6"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7"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916734"/>
            <a:ext cx="19578473" cy="2122805"/>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(2)根据材料一、二和所学知识,比较“美国世纪”与“欧洲世纪”形成原因的异同。</a:t>
            </a:r>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39820" y="5212715"/>
            <a:ext cx="19806920" cy="42005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46882" y="5364906"/>
            <a:ext cx="19627850" cy="4154170"/>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相同:都是因为两者经济、科技、军事力量强大,在世界上领先。</a:t>
            </a:r>
          </a:p>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不同:“欧洲世纪”形成较早,带有殖民扩张的因素;“美国世纪”出现在第二次世界大战之后:英、法、德、意、日等国的力量由于战争而被严重削弱,而美国由于领导了世界反法西斯战争,国际威望空前提高。</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6"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844726"/>
            <a:ext cx="19578473" cy="2122805"/>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(3)根据材料二和所学知识,指出当时美国是如何“安排”战后世界的,并加以简要评价。</a:t>
            </a:r>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39820" y="5076974"/>
            <a:ext cx="19806920" cy="69221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46882" y="4860950"/>
            <a:ext cx="19627850" cy="7200900"/>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安排”:美、苏、英、中等国成立联合国;成立国际货币基金组织和世界银行,建立了以美元为中心的国际货币金融体系;美、英等国签署《关税与贸易总协定》,建立以美国为中心的国际贸易体系。(学生若答“扶植西欧”“苏联‘冷战’”可酌情给分)</a:t>
            </a:r>
          </a:p>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评价:这些“安排”有利于维护战后世界的和平,稳定了世界货币金融秩序,促进了世界贸易发展,推动了世界经济的恢复和发展;确立了美国在世界经济、政治中的霸主地位,有利于美国推行霸权主义和经济扩张。</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6"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958414" y="4284886"/>
            <a:ext cx="19788326" cy="6185535"/>
          </a:xfrm>
          <a:prstGeom prst="rect">
            <a:avLst/>
          </a:prstGeom>
        </p:spPr>
        <p:txBody>
          <a:bodyPr wrap="square">
            <a:spAutoFit/>
          </a:bodyPr>
          <a:lstStyle/>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440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审答模板</a:t>
            </a:r>
            <a:r>
              <a:rPr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定时空:19世纪欧洲的发展、20世纪美国的崛起。</a:t>
            </a:r>
            <a:endParaRPr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latinLnBrk="0" hangingPunct="1">
              <a:lnSpc>
                <a:spcPct val="150000"/>
              </a:lnSpc>
              <a:buNone/>
            </a:pPr>
            <a:r>
              <a:rPr sz="440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审立意:国家发展与国际关系的变迁</a:t>
            </a:r>
            <a:r>
              <a:rPr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抓关键:材料一关键在“19世纪”“</a:t>
            </a:r>
            <a:r>
              <a:rPr sz="440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世界经济</a:t>
            </a:r>
            <a:r>
              <a:rPr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440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工业化</a:t>
            </a:r>
            <a:r>
              <a:rPr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”“科技进展”等;材料二关键在“20世纪”“</a:t>
            </a:r>
            <a:r>
              <a:rPr sz="440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强烈地影响为维护和平而建立的任何国际组织”等</a:t>
            </a:r>
            <a:r>
              <a:rPr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latinLnBrk="0" hangingPunct="1">
              <a:lnSpc>
                <a:spcPct val="150000"/>
              </a:lnSpc>
              <a:buNone/>
            </a:pPr>
            <a:r>
              <a:rPr sz="440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定角度:第</a:t>
            </a:r>
            <a:r>
              <a:rPr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sz="440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小题可联系第一次工业革命的历史背景进行分析,并结合材料从经</a:t>
            </a:r>
            <a:endParaRPr lang="zh-CN" altLang="en-US"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3" name="Picture 2"/>
          <p:cNvPicPr>
            <a:picLocks noChangeAspect="1" noChangeArrowheads="1"/>
          </p:cNvPicPr>
          <p:nvPr/>
        </p:nvPicPr>
        <p:blipFill>
          <a:blip r:embed="rId4" cstate="print"/>
          <a:srcRect/>
          <a:stretch>
            <a:fillRect/>
          </a:stretch>
        </p:blipFill>
        <p:spPr bwMode="auto">
          <a:xfrm>
            <a:off x="1955283" y="3475116"/>
            <a:ext cx="3157609" cy="756346"/>
          </a:xfrm>
          <a:prstGeom prst="rect">
            <a:avLst/>
          </a:prstGeom>
          <a:noFill/>
          <a:ln w="9525">
            <a:noFill/>
            <a:miter lim="800000"/>
            <a:headEnd/>
            <a:tailEnd/>
          </a:ln>
          <a:effectLst/>
        </p:spPr>
      </p:pic>
      <p:sp>
        <p:nvSpPr>
          <p:cNvPr id="15" name="TextBox 14"/>
          <p:cNvSpPr txBox="1"/>
          <p:nvPr/>
        </p:nvSpPr>
        <p:spPr>
          <a:xfrm>
            <a:off x="2169598" y="3420790"/>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题型突破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500"/>
                                        <p:tgtEl>
                                          <p:spTgt spid="1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958414" y="2772718"/>
            <a:ext cx="19788326" cy="4154170"/>
          </a:xfrm>
          <a:prstGeom prst="rect">
            <a:avLst/>
          </a:prstGeom>
        </p:spPr>
        <p:txBody>
          <a:bodyPr wrap="square">
            <a:spAutoFit/>
          </a:bodyPr>
          <a:lstStyle/>
          <a:p>
            <a:pPr eaLnBrk="1" latinLnBrk="0" hangingPunct="1">
              <a:lnSpc>
                <a:spcPct val="150000"/>
              </a:lnSpc>
              <a:buNone/>
            </a:pPr>
            <a:r>
              <a:rPr sz="440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济地位、科技发展、世界贸易、市场地位、世界影响等多角度概括、归纳其表现</a:t>
            </a:r>
            <a:r>
              <a:rPr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。第(2)</a:t>
            </a:r>
            <a:r>
              <a:rPr sz="440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小题可结合所学知识,从形成原因的角度说明两者的异同</a:t>
            </a:r>
            <a:r>
              <a:rPr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。第(3)</a:t>
            </a:r>
            <a:r>
              <a:rPr sz="440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小题可先根据材料二并结合所学,从成立联合国、建立美元体系、国际贸易体系等角度进行分析、归纳;再从积极和消极两方面进行评价</a:t>
            </a:r>
            <a:r>
              <a:rPr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4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pull dir="d"/>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4034765"/>
            <a:ext cx="19788326" cy="8216900"/>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试</a:t>
            </a:r>
            <a:r>
              <a:rPr sz="4400" dirty="0" smtClean="0">
                <a:latin typeface="微软雅黑" panose="020B0503020204020204" pitchFamily="34" charset="-122"/>
                <a:ea typeface="微软雅黑" panose="020B0503020204020204" pitchFamily="34" charset="-122"/>
              </a:rPr>
              <a:t>练2 </a:t>
            </a:r>
            <a:r>
              <a:rPr lang="en-US" sz="4400" dirty="0" smtClean="0">
                <a:latin typeface="微软雅黑" panose="020B0503020204020204" pitchFamily="34" charset="-122"/>
                <a:ea typeface="微软雅黑" panose="020B0503020204020204" pitchFamily="34" charset="-122"/>
              </a:rPr>
              <a:t>   </a:t>
            </a:r>
            <a:r>
              <a:rPr sz="4400" smtClean="0">
                <a:latin typeface="微软雅黑" panose="020B0503020204020204" pitchFamily="34" charset="-122"/>
                <a:ea typeface="微软雅黑" panose="020B0503020204020204" pitchFamily="34" charset="-122"/>
              </a:rPr>
              <a:t>阅读材料,完成下列要求。</a:t>
            </a:r>
          </a:p>
          <a:p>
            <a:pPr eaLnBrk="1" hangingPunct="1">
              <a:lnSpc>
                <a:spcPct val="150000"/>
              </a:lnSpc>
              <a:buNone/>
            </a:pPr>
            <a:endParaRPr sz="4400" smtClean="0">
              <a:latin typeface="微软雅黑" panose="020B0503020204020204" pitchFamily="34" charset="-122"/>
              <a:ea typeface="微软雅黑" panose="020B0503020204020204" pitchFamily="34" charset="-122"/>
            </a:endParaRPr>
          </a:p>
          <a:p>
            <a:pPr eaLnBrk="1" hangingPunct="1">
              <a:lnSpc>
                <a:spcPct val="150000"/>
              </a:lnSpc>
              <a:buNone/>
            </a:pPr>
            <a:endParaRPr sz="4400" smtClean="0">
              <a:latin typeface="微软雅黑" panose="020B0503020204020204" pitchFamily="34" charset="-122"/>
              <a:ea typeface="微软雅黑" panose="020B0503020204020204" pitchFamily="34" charset="-122"/>
            </a:endParaRPr>
          </a:p>
          <a:p>
            <a:pPr eaLnBrk="1" hangingPunct="1">
              <a:lnSpc>
                <a:spcPct val="150000"/>
              </a:lnSpc>
              <a:buNone/>
            </a:pPr>
            <a:endParaRPr sz="4400" smtClean="0">
              <a:latin typeface="微软雅黑" panose="020B0503020204020204" pitchFamily="34" charset="-122"/>
              <a:ea typeface="微软雅黑" panose="020B0503020204020204" pitchFamily="34" charset="-122"/>
            </a:endParaRPr>
          </a:p>
          <a:p>
            <a:pPr eaLnBrk="1" hangingPunct="1">
              <a:lnSpc>
                <a:spcPct val="150000"/>
              </a:lnSpc>
              <a:buNone/>
            </a:pPr>
            <a:endParaRPr sz="4400" smtClean="0">
              <a:latin typeface="微软雅黑" panose="020B0503020204020204" pitchFamily="34" charset="-122"/>
              <a:ea typeface="微软雅黑" panose="020B0503020204020204" pitchFamily="34" charset="-122"/>
            </a:endParaRPr>
          </a:p>
          <a:p>
            <a:pPr eaLnBrk="1" hangingPunct="1">
              <a:lnSpc>
                <a:spcPct val="150000"/>
              </a:lnSpc>
              <a:buNone/>
            </a:pPr>
            <a:endParaRPr sz="4400" smtClean="0">
              <a:latin typeface="微软雅黑" panose="020B0503020204020204" pitchFamily="34" charset="-122"/>
              <a:ea typeface="微软雅黑" panose="020B0503020204020204" pitchFamily="34" charset="-122"/>
            </a:endParaRPr>
          </a:p>
          <a:p>
            <a:pPr eaLnBrk="1" hangingPunct="1">
              <a:lnSpc>
                <a:spcPct val="150000"/>
              </a:lnSpc>
              <a:buNone/>
            </a:pPr>
            <a:r>
              <a:rPr sz="4400" smtClean="0">
                <a:latin typeface="微软雅黑" panose="020B0503020204020204" pitchFamily="34" charset="-122"/>
                <a:ea typeface="微软雅黑" panose="020B0503020204020204" pitchFamily="34" charset="-122"/>
              </a:rPr>
              <a:t>   </a:t>
            </a:r>
          </a:p>
          <a:p>
            <a:pPr eaLnBrk="1" hangingPunct="1">
              <a:lnSpc>
                <a:spcPct val="150000"/>
              </a:lnSpc>
              <a:buNone/>
            </a:pPr>
            <a:r>
              <a:rPr sz="4400" smtClean="0">
                <a:latin typeface="微软雅黑" panose="020B0503020204020204" pitchFamily="34" charset="-122"/>
                <a:ea typeface="微软雅黑" panose="020B0503020204020204" pitchFamily="34" charset="-122"/>
              </a:rPr>
              <a:t>                                ——据吴晓求《历史视角:国际金融中心迁移路线》等绘制</a:t>
            </a:r>
          </a:p>
        </p:txBody>
      </p:sp>
      <p:pic>
        <p:nvPicPr>
          <p:cNvPr id="4" name="Picture 2"/>
          <p:cNvPicPr>
            <a:picLocks noChangeAspect="1" noChangeArrowheads="1"/>
          </p:cNvPicPr>
          <p:nvPr/>
        </p:nvPicPr>
        <p:blipFill>
          <a:blip r:embed="rId2" cstate="print"/>
          <a:srcRect/>
          <a:stretch>
            <a:fillRect/>
          </a:stretch>
        </p:blipFill>
        <p:spPr bwMode="auto">
          <a:xfrm>
            <a:off x="1864995" y="3329305"/>
            <a:ext cx="3248660" cy="777875"/>
          </a:xfrm>
          <a:prstGeom prst="rect">
            <a:avLst/>
          </a:prstGeom>
          <a:noFill/>
          <a:ln w="9525">
            <a:noFill/>
            <a:miter lim="800000"/>
            <a:headEnd/>
            <a:tailEnd/>
          </a:ln>
          <a:effectLst/>
        </p:spPr>
      </p:pic>
      <p:sp>
        <p:nvSpPr>
          <p:cNvPr id="12" name="TextBox 11"/>
          <p:cNvSpPr txBox="1"/>
          <p:nvPr/>
        </p:nvSpPr>
        <p:spPr>
          <a:xfrm>
            <a:off x="2238148" y="333019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探究突破</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5" name="图片 4"/>
          <p:cNvPicPr>
            <a:picLocks noChangeAspect="1"/>
          </p:cNvPicPr>
          <p:nvPr/>
        </p:nvPicPr>
        <p:blipFill>
          <a:blip r:embed="rId4" cstate="print"/>
          <a:stretch>
            <a:fillRect/>
          </a:stretch>
        </p:blipFill>
        <p:spPr>
          <a:xfrm>
            <a:off x="6422390" y="4984750"/>
            <a:ext cx="10289540" cy="6369685"/>
          </a:xfrm>
          <a:prstGeom prst="rect">
            <a:avLst/>
          </a:prstGeom>
        </p:spPr>
      </p:pic>
      <p:pic>
        <p:nvPicPr>
          <p:cNvPr id="607" name="12分题.EPS" descr="id:2147498036;FounderCES"/>
          <p:cNvPicPr>
            <a:picLocks noChangeAspect="1"/>
          </p:cNvPicPr>
          <p:nvPr/>
        </p:nvPicPr>
        <p:blipFill>
          <a:blip r:embed="rId5" cstate="print"/>
          <a:stretch>
            <a:fillRect/>
          </a:stretch>
        </p:blipFill>
        <p:spPr>
          <a:xfrm>
            <a:off x="5368925" y="3394075"/>
            <a:ext cx="2246630" cy="64897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607"/>
                                        </p:tgtEl>
                                        <p:attrNameLst>
                                          <p:attrName>style.visibility</p:attrName>
                                        </p:attrNameLst>
                                      </p:cBhvr>
                                      <p:to>
                                        <p:strVal val="visible"/>
                                      </p:to>
                                    </p:set>
                                    <p:animEffect transition="in" filter="blinds(horizontal)">
                                      <p:cBhvr>
                                        <p:cTn id="10" dur="500"/>
                                        <p:tgtEl>
                                          <p:spTgt spid="607"/>
                                        </p:tgtEl>
                                      </p:cBhvr>
                                    </p:animEffect>
                                  </p:childTnLst>
                                </p:cTn>
                              </p:par>
                              <p:par>
                                <p:cTn id="11" presetID="3"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45740"/>
            <a:ext cx="19788326" cy="2094230"/>
          </a:xfrm>
          <a:prstGeom prst="rect">
            <a:avLst/>
          </a:prstGeom>
        </p:spPr>
        <p:txBody>
          <a:bodyPr wrap="square">
            <a:spAutoFit/>
          </a:bodyPr>
          <a:lstStyle/>
          <a:p>
            <a:pPr eaLnBrk="1" hangingPunct="1">
              <a:lnSpc>
                <a:spcPct val="148000"/>
              </a:lnSpc>
              <a:buNone/>
            </a:pPr>
            <a:r>
              <a:rPr sz="4400" dirty="0" smtClean="0">
                <a:latin typeface="微软雅黑" panose="020B0503020204020204" pitchFamily="34" charset="-122"/>
                <a:ea typeface="微软雅黑" panose="020B0503020204020204" pitchFamily="34" charset="-122"/>
                <a:sym typeface="+mn-ea"/>
              </a:rPr>
              <a:t>解读材料,提炼出一个观点,并结合世界近现代史的相关史实,加以论述。(要求:写出观点,观点合理、明确,史论结合。)</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39820" y="2988742"/>
            <a:ext cx="19806920" cy="63379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75685" y="3067903"/>
            <a:ext cx="19627850" cy="6185535"/>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示例1</a:t>
            </a:r>
          </a:p>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观点:世界主要金融中心的分布反映了全球经济发展的不平衡性。</a:t>
            </a:r>
          </a:p>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论述:世界主要金融中心集中分布在欧美和亚太新兴国家和地区。14世纪以来,欧美通过殖民扩张推动和主导了世界市场的形成,率先完成近代化,阿姆斯特丹、伦敦、纽约等多个城市先后成为世界金融中心。战后,亚太新兴国家和地区在第三次科技革命的推动下,依据国情不断调整发展策略,经济实力迅速提升,新涌现出新</a:t>
            </a:r>
          </a:p>
        </p:txBody>
      </p:sp>
    </p:spTree>
  </p:cSld>
  <p:clrMapOvr>
    <a:masterClrMapping/>
  </p:clrMapOvr>
  <p:transition>
    <p:pull dir="d"/>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872532" y="3031495"/>
            <a:ext cx="19806920" cy="81661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51509" y="2980754"/>
            <a:ext cx="19147476" cy="8216900"/>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加坡、上海等多个世界金融中心。而亚非拉大多数发展中国家长期遭受殖民掠夺并受制于国际经济旧秩序,发展滞后,罕有世界级金融中心。</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总结:国际经济新秩序有待建立,发展中国家民族振兴之路仍然曲折、漫长。</a:t>
            </a:r>
          </a:p>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示例2</a:t>
            </a:r>
          </a:p>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观点:科技革命是推动世界主要金融中心形成的重要因素。</a:t>
            </a:r>
          </a:p>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论述:英国率先完成工业革命,成为世界工厂,伦敦成为国际金融中心,世界经济中心转移到英国。第二次工业革命中,英国未能抓住机遇,没有及时更新技术和设备,而美国成为第二次工业革命的发源地和中心之一,国家力量的此消彼长使</a:t>
            </a:r>
          </a:p>
        </p:txBody>
      </p:sp>
    </p:spTree>
  </p:cSld>
  <p:clrMapOvr>
    <a:masterClrMapping/>
  </p:clrMapOvr>
  <p:transition>
    <p:pull dir="d"/>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3031495"/>
            <a:ext cx="19806920" cy="80941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23517" y="2916755"/>
            <a:ext cx="19147476" cy="8216900"/>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世界经济中心开始从西欧向北美转移,美国涌现纽约等多个金融中心。第三次科技革命推动亚太地区多个新兴国家和地区迅速发展,香港、新加坡、上海等多个城市成为新的世界金融中心。</a:t>
            </a:r>
          </a:p>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总结:科学技术是第一生产力,发展科技是推动生产力进步的关键。</a:t>
            </a:r>
          </a:p>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示例3</a:t>
            </a:r>
          </a:p>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观点:世界主要金融中心的形成和分布反映了国际政治格局的演变。</a:t>
            </a:r>
          </a:p>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论述:新航路开辟后,世界经济中心从地中海沿岸转移至北大西洋东岸,荷兰的阿姆斯特丹和英国伦敦由此成为世界金融中心,反映了西欧崛起并逐渐确立起对</a:t>
            </a:r>
          </a:p>
        </p:txBody>
      </p:sp>
    </p:spTree>
  </p:cSld>
  <p:clrMapOvr>
    <a:masterClrMapping/>
  </p:clrMapOvr>
  <p:transition>
    <p:pull dir="d"/>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78025" y="3056086"/>
            <a:ext cx="19408675" cy="6629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57002" y="2916754"/>
            <a:ext cx="19147476" cy="6185535"/>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世界的统治;第二次工业革命后,世界经济中心逐渐从北大西洋东岸转移至北大西洋西岸,美国出现多个金融中心城市,反映了美国逐渐取代英国成为世界霸主;伴随第三次科技革命,世界经济中心向太平洋地区转移,亚太出现多个新兴金融中心,反映了美国霸主地位受到冲击,世界政治多极化趋势不断加强。</a:t>
            </a:r>
          </a:p>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总结:世界金融中心的形成和分布是国家经济实力变化的结果,对国际政治格局产生了深刻影响。</a:t>
            </a:r>
          </a:p>
        </p:txBody>
      </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4154170"/>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sym typeface="+mn-ea"/>
              </a:rPr>
              <a:t>(3)世界军备竞赛迅速发展。军备竞赛导致世界军费持续增长,极大地影响了世界经济的发展和人民生活水平的提高。</a:t>
            </a:r>
            <a:endParaRPr lang="zh-CN"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sym typeface="+mn-ea"/>
              </a:rPr>
              <a:t>(4)全面“冷战”与局部热战交织。“冷战”是双方斗争的主要方式,表现为政治上的对抗,军事上的对峙,意识形态上的对立和经济上的“割据”。</a:t>
            </a:r>
            <a:endPar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958414" y="4284886"/>
            <a:ext cx="19788326" cy="7200900"/>
          </a:xfrm>
          <a:prstGeom prst="rect">
            <a:avLst/>
          </a:prstGeom>
        </p:spPr>
        <p:txBody>
          <a:bodyPr wrap="square">
            <a:spAutoFit/>
          </a:bodyPr>
          <a:lstStyle/>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[审答模板]</a:t>
            </a:r>
            <a:endPar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图文信息分析说明型试题</a:t>
            </a:r>
            <a:endPar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第一步:审设问、明要求</a:t>
            </a:r>
            <a:endPar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知识角度:世界近现代史。</a:t>
            </a:r>
            <a:endPar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设问角度:根据图示提取一个观点,予以分析。</a:t>
            </a:r>
            <a:endPar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设问限定语:时间限定为世界近代现代部分。</a:t>
            </a:r>
            <a:endPar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指向性信息:国际金融中心的分布与迁移。</a:t>
            </a:r>
            <a:endParaRPr lang="zh-CN" altLang="en-US"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pic>
        <p:nvPicPr>
          <p:cNvPr id="13" name="Picture 2"/>
          <p:cNvPicPr>
            <a:picLocks noChangeAspect="1" noChangeArrowheads="1"/>
          </p:cNvPicPr>
          <p:nvPr/>
        </p:nvPicPr>
        <p:blipFill>
          <a:blip r:embed="rId4" cstate="print"/>
          <a:srcRect/>
          <a:stretch>
            <a:fillRect/>
          </a:stretch>
        </p:blipFill>
        <p:spPr bwMode="auto">
          <a:xfrm>
            <a:off x="1955283" y="3475116"/>
            <a:ext cx="3157609" cy="756346"/>
          </a:xfrm>
          <a:prstGeom prst="rect">
            <a:avLst/>
          </a:prstGeom>
          <a:noFill/>
          <a:ln w="9525">
            <a:noFill/>
            <a:miter lim="800000"/>
            <a:headEnd/>
            <a:tailEnd/>
          </a:ln>
          <a:effectLst/>
        </p:spPr>
      </p:pic>
      <p:sp>
        <p:nvSpPr>
          <p:cNvPr id="15" name="TextBox 14"/>
          <p:cNvSpPr txBox="1"/>
          <p:nvPr/>
        </p:nvSpPr>
        <p:spPr>
          <a:xfrm>
            <a:off x="2169598" y="3420790"/>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题型突破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772718"/>
            <a:ext cx="19788326" cy="9232265"/>
          </a:xfrm>
          <a:prstGeom prst="rect">
            <a:avLst/>
          </a:prstGeom>
        </p:spPr>
        <p:txBody>
          <a:bodyPr wrap="square">
            <a:spAutoFit/>
          </a:bodyPr>
          <a:lstStyle/>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第二步:读材料、提信息</a:t>
            </a:r>
            <a:endPar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提示性关键信息:图中“14世纪以来世界主要金融中心分布”;材料出处的提示性信息是“国际金融中心迁移路线”。</a:t>
            </a:r>
            <a:endPar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教材关联信息:世界近现代科技发展;世界近现代经济发展;世界市场和国际经济秩序;世界近现代政治局势的变迁;等。</a:t>
            </a:r>
            <a:endPar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第三步:设观点、理思路</a:t>
            </a:r>
            <a:endPar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地图类试题一般多采取十字坐标法,通过纵横线上的点进行对比,从中发现其不同点(或变化),然后结合所学知识,找出相应论据。</a:t>
            </a:r>
            <a:endPar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ct val="150000"/>
              </a:lnSpc>
              <a:buNone/>
            </a:pPr>
            <a:endParaRPr lang="zh-CN" altLang="en-US"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Sld>
  <p:clrMapOvr>
    <a:masterClrMapping/>
  </p:clrMapOvr>
  <p:transition>
    <p:pull dir="d"/>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958414" y="2772718"/>
            <a:ext cx="19788326" cy="5169535"/>
          </a:xfrm>
          <a:prstGeom prst="rect">
            <a:avLst/>
          </a:prstGeom>
        </p:spPr>
        <p:txBody>
          <a:bodyPr wrap="square">
            <a:spAutoFit/>
          </a:bodyPr>
          <a:lstStyle/>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第四步:说理由、规范答</a:t>
            </a:r>
            <a:endPar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ct val="150000"/>
              </a:lnSpc>
              <a:buNone/>
            </a:pPr>
            <a:r>
              <a:rPr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根据设定的观点,迁移知识进行论证。要注意是单一层次的观点还是多层次观点,如果是单一观点就要多点论证,一般不少于三个角度;如果是多层观点就要分层论证,因果明确,史论结合,论证要尽量充分,逻辑合理,史实准确。最后,一定要注意对论证内容进行总结提升。</a:t>
            </a:r>
            <a:endParaRPr lang="zh-CN" altLang="en-US" sz="44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Sld>
  <p:clrMapOvr>
    <a:masterClrMapping/>
  </p:clrMapOvr>
  <p:transition>
    <p:pull dir="d"/>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4_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3179</Words>
  <Application>WPS 演示</Application>
  <PresentationFormat>自定义</PresentationFormat>
  <Paragraphs>483</Paragraphs>
  <Slides>92</Slides>
  <Notes>21</Notes>
  <HiddenSlides>0</HiddenSlides>
  <MMClips>0</MMClips>
  <ScaleCrop>false</ScaleCrop>
  <HeadingPairs>
    <vt:vector size="4" baseType="variant">
      <vt:variant>
        <vt:lpstr>主题</vt:lpstr>
      </vt:variant>
      <vt:variant>
        <vt:i4>2</vt:i4>
      </vt:variant>
      <vt:variant>
        <vt:lpstr>幻灯片标题</vt:lpstr>
      </vt:variant>
      <vt:variant>
        <vt:i4>92</vt:i4>
      </vt:variant>
    </vt:vector>
  </HeadingPairs>
  <TitlesOfParts>
    <vt:vector size="94" baseType="lpstr">
      <vt:lpstr>Office 主题</vt:lpstr>
      <vt:lpstr>4_Office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2019-02-15T06:59:21Z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