
<file path=[Content_Types].xml><?xml version="1.0" encoding="utf-8"?>
<Types xmlns="http://schemas.openxmlformats.org/package/2006/content-types">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customXml/itemProps24.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customXml/itemProps11.xml" ContentType="application/vnd.openxmlformats-officedocument.customXmlProperties+xml"/>
  <Override PartName="/customXml/itemProps22.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customXml/itemProps20.xml" ContentType="application/vnd.openxmlformats-officedocument.customXmlProperties+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customXml/itemProps6.xml" ContentType="application/vnd.openxmlformats-officedocument.customXmlProperties+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18.xml" ContentType="application/vnd.openxmlformats-officedocument.customXml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customXml/itemProps16.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customXml/itemProps14.xml" ContentType="application/vnd.openxmlformats-officedocument.customXmlProperties+xml"/>
  <Override PartName="/customXml/itemProps23.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customXml/itemProps12.xml" ContentType="application/vnd.openxmlformats-officedocument.customXmlProperties+xml"/>
  <Override PartName="/customXml/itemProps21.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customXml/itemProps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customXml/itemProps7.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19.xml" ContentType="application/vnd.openxmlformats-officedocument.customXmlProperties+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25"/>
  </p:sldMasterIdLst>
  <p:notesMasterIdLst>
    <p:notesMasterId r:id="rId52"/>
  </p:notesMasterIdLst>
  <p:sldIdLst>
    <p:sldId id="292" r:id="rId26"/>
    <p:sldId id="293" r:id="rId27"/>
    <p:sldId id="261" r:id="rId28"/>
    <p:sldId id="262" r:id="rId29"/>
    <p:sldId id="263" r:id="rId30"/>
    <p:sldId id="264" r:id="rId31"/>
    <p:sldId id="266" r:id="rId32"/>
    <p:sldId id="267" r:id="rId33"/>
    <p:sldId id="268" r:id="rId34"/>
    <p:sldId id="269" r:id="rId35"/>
    <p:sldId id="270" r:id="rId36"/>
    <p:sldId id="272" r:id="rId37"/>
    <p:sldId id="273" r:id="rId38"/>
    <p:sldId id="274" r:id="rId39"/>
    <p:sldId id="275" r:id="rId40"/>
    <p:sldId id="277" r:id="rId41"/>
    <p:sldId id="278" r:id="rId42"/>
    <p:sldId id="279" r:id="rId43"/>
    <p:sldId id="280" r:id="rId44"/>
    <p:sldId id="281" r:id="rId45"/>
    <p:sldId id="283" r:id="rId46"/>
    <p:sldId id="285" r:id="rId47"/>
    <p:sldId id="286" r:id="rId48"/>
    <p:sldId id="287" r:id="rId49"/>
    <p:sldId id="288" r:id="rId50"/>
    <p:sldId id="289" r:id="rId51"/>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093" autoAdjust="0"/>
  </p:normalViewPr>
  <p:slideViewPr>
    <p:cSldViewPr>
      <p:cViewPr>
        <p:scale>
          <a:sx n="80" d="100"/>
          <a:sy n="80" d="100"/>
        </p:scale>
        <p:origin x="-1272" y="-25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slide" Target="slides/slide1.xml"/><Relationship Id="rId39" Type="http://schemas.openxmlformats.org/officeDocument/2006/relationships/slide" Target="slides/slide14.xml"/><Relationship Id="rId21" Type="http://schemas.openxmlformats.org/officeDocument/2006/relationships/customXml" Target="../customXml/item21.xml"/><Relationship Id="rId34" Type="http://schemas.openxmlformats.org/officeDocument/2006/relationships/slide" Target="slides/slide9.xml"/><Relationship Id="rId42" Type="http://schemas.openxmlformats.org/officeDocument/2006/relationships/slide" Target="slides/slide17.xml"/><Relationship Id="rId47" Type="http://schemas.openxmlformats.org/officeDocument/2006/relationships/slide" Target="slides/slide22.xml"/><Relationship Id="rId50" Type="http://schemas.openxmlformats.org/officeDocument/2006/relationships/slide" Target="slides/slide25.xml"/><Relationship Id="rId55" Type="http://schemas.openxmlformats.org/officeDocument/2006/relationships/theme" Target="theme/theme1.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Master" Target="slideMasters/slideMaster1.xml"/><Relationship Id="rId33" Type="http://schemas.openxmlformats.org/officeDocument/2006/relationships/slide" Target="slides/slide8.xml"/><Relationship Id="rId38" Type="http://schemas.openxmlformats.org/officeDocument/2006/relationships/slide" Target="slides/slide13.xml"/><Relationship Id="rId46"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customXml" Target="../customXml/item16.xml"/><Relationship Id="rId20" Type="http://schemas.openxmlformats.org/officeDocument/2006/relationships/customXml" Target="../customXml/item20.xml"/><Relationship Id="rId29" Type="http://schemas.openxmlformats.org/officeDocument/2006/relationships/slide" Target="slides/slide4.xml"/><Relationship Id="rId41" Type="http://schemas.openxmlformats.org/officeDocument/2006/relationships/slide" Target="slides/slide16.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slide" Target="slides/slide7.xml"/><Relationship Id="rId37" Type="http://schemas.openxmlformats.org/officeDocument/2006/relationships/slide" Target="slides/slide12.xml"/><Relationship Id="rId40" Type="http://schemas.openxmlformats.org/officeDocument/2006/relationships/slide" Target="slides/slide15.xml"/><Relationship Id="rId45" Type="http://schemas.openxmlformats.org/officeDocument/2006/relationships/slide" Target="slides/slide20.xml"/><Relationship Id="rId53"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slide" Target="slides/slide3.xml"/><Relationship Id="rId36" Type="http://schemas.openxmlformats.org/officeDocument/2006/relationships/slide" Target="slides/slide11.xml"/><Relationship Id="rId49" Type="http://schemas.openxmlformats.org/officeDocument/2006/relationships/slide" Target="slides/slide24.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slide" Target="slides/slide6.xml"/><Relationship Id="rId44" Type="http://schemas.openxmlformats.org/officeDocument/2006/relationships/slide" Target="slides/slide19.xml"/><Relationship Id="rId52"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slide" Target="slides/slide2.xml"/><Relationship Id="rId30" Type="http://schemas.openxmlformats.org/officeDocument/2006/relationships/slide" Target="slides/slide5.xml"/><Relationship Id="rId35" Type="http://schemas.openxmlformats.org/officeDocument/2006/relationships/slide" Target="slides/slide10.xml"/><Relationship Id="rId43" Type="http://schemas.openxmlformats.org/officeDocument/2006/relationships/slide" Target="slides/slide18.xml"/><Relationship Id="rId48" Type="http://schemas.openxmlformats.org/officeDocument/2006/relationships/slide" Target="slides/slide23.xml"/><Relationship Id="rId56" Type="http://schemas.openxmlformats.org/officeDocument/2006/relationships/tableStyles" Target="tableStyles.xml"/><Relationship Id="rId8" Type="http://schemas.openxmlformats.org/officeDocument/2006/relationships/customXml" Target="../customXml/item8.xml"/><Relationship Id="rId51" Type="http://schemas.openxmlformats.org/officeDocument/2006/relationships/slide" Target="slides/slide26.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25663"/>
            <a:ext cx="7772400" cy="146526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76675"/>
            <a:ext cx="6400800" cy="17478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4F99963-D3D0-4C4F-A185-DBB09BA221C9}"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0F4700-D9CE-4B63-B459-29BF64F2E38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F99963-D3D0-4C4F-A185-DBB09BA221C9}"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0F4700-D9CE-4B63-B459-29BF64F2E38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356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356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F99963-D3D0-4C4F-A185-DBB09BA221C9}"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0F4700-D9CE-4B63-B459-29BF64F2E389}"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F99963-D3D0-4C4F-A185-DBB09BA221C9}"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0F4700-D9CE-4B63-B459-29BF64F2E38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395788"/>
            <a:ext cx="7772400" cy="135890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898775"/>
            <a:ext cx="7772400" cy="1497013"/>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4F99963-D3D0-4C4F-A185-DBB09BA221C9}"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0F4700-D9CE-4B63-B459-29BF64F2E38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4F99963-D3D0-4C4F-A185-DBB09BA221C9}"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0F4700-D9CE-4B63-B459-29BF64F2E38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1938"/>
            <a:ext cx="4040188"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0113"/>
            <a:ext cx="4040188"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1938"/>
            <a:ext cx="4041775"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0113"/>
            <a:ext cx="4041775"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4F99963-D3D0-4C4F-A185-DBB09BA221C9}" type="datetimeFigureOut">
              <a:rPr lang="zh-CN" altLang="en-US" smtClean="0"/>
              <a:pPr/>
              <a:t>2019-7-12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D0F4700-D9CE-4B63-B459-29BF64F2E38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4F99963-D3D0-4C4F-A185-DBB09BA221C9}" type="datetimeFigureOut">
              <a:rPr lang="zh-CN" altLang="en-US" smtClean="0"/>
              <a:pPr/>
              <a:t>2019-7-12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D0F4700-D9CE-4B63-B459-29BF64F2E38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F99963-D3D0-4C4F-A185-DBB09BA221C9}" type="datetimeFigureOut">
              <a:rPr lang="zh-CN" altLang="en-US" smtClean="0"/>
              <a:pPr/>
              <a:t>2019-7-12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D0F4700-D9CE-4B63-B459-29BF64F2E38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588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3723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1925"/>
            <a:ext cx="3008313" cy="46783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4F99963-D3D0-4C4F-A185-DBB09BA221C9}"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0F4700-D9CE-4B63-B459-29BF64F2E38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787900"/>
            <a:ext cx="5486400" cy="5651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1188"/>
            <a:ext cx="5486400" cy="41036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53050"/>
            <a:ext cx="5486400" cy="8032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4F99963-D3D0-4C4F-A185-DBB09BA221C9}"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0F4700-D9CE-4B63-B459-29BF64F2E38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3982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95438"/>
            <a:ext cx="8229600" cy="45148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40475"/>
            <a:ext cx="2133600" cy="363538"/>
          </a:xfrm>
          <a:prstGeom prst="rect">
            <a:avLst/>
          </a:prstGeom>
        </p:spPr>
        <p:txBody>
          <a:bodyPr vert="horz" lIns="91440" tIns="45720" rIns="91440" bIns="45720" rtlCol="0" anchor="ctr"/>
          <a:lstStyle>
            <a:lvl1pPr algn="l">
              <a:defRPr sz="1200">
                <a:solidFill>
                  <a:schemeClr val="tx1">
                    <a:tint val="75000"/>
                  </a:schemeClr>
                </a:solidFill>
              </a:defRPr>
            </a:lvl1pPr>
          </a:lstStyle>
          <a:p>
            <a:fld id="{64F99963-D3D0-4C4F-A185-DBB09BA221C9}" type="datetimeFigureOut">
              <a:rPr lang="zh-CN" altLang="en-US" smtClean="0"/>
              <a:pPr/>
              <a:t>2019-7-12</a:t>
            </a:fld>
            <a:endParaRPr lang="zh-CN" altLang="en-US"/>
          </a:p>
        </p:txBody>
      </p:sp>
      <p:sp>
        <p:nvSpPr>
          <p:cNvPr id="5" name="页脚占位符 4"/>
          <p:cNvSpPr>
            <a:spLocks noGrp="1"/>
          </p:cNvSpPr>
          <p:nvPr>
            <p:ph type="ftr" sz="quarter" idx="3"/>
          </p:nvPr>
        </p:nvSpPr>
        <p:spPr>
          <a:xfrm>
            <a:off x="3124200" y="6340475"/>
            <a:ext cx="2895600" cy="3635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40475"/>
            <a:ext cx="2133600" cy="363538"/>
          </a:xfrm>
          <a:prstGeom prst="rect">
            <a:avLst/>
          </a:prstGeom>
        </p:spPr>
        <p:txBody>
          <a:bodyPr vert="horz" lIns="91440" tIns="45720" rIns="91440" bIns="45720" rtlCol="0" anchor="ctr"/>
          <a:lstStyle>
            <a:lvl1pPr algn="r">
              <a:defRPr sz="1200">
                <a:solidFill>
                  <a:schemeClr val="tx1">
                    <a:tint val="75000"/>
                  </a:schemeClr>
                </a:solidFill>
              </a:defRPr>
            </a:lvl1pPr>
          </a:lstStyle>
          <a:p>
            <a:fld id="{DD0F4700-D9CE-4B63-B459-29BF64F2E38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customXml" Target="../../customXml/item1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customXml" Target="../../customXml/item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customXml" Target="../../customXml/item2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customXml" Target="../../customXml/item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customXml" Target="../../customXml/item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customXml" Target="../../customXml/item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customXml" Target="../../customXml/item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customXml" Target="../../customXml/item1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customXml" Target="../../customXml/item2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customXml" Target="../../customXml/item1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customXml" Target="../../customXml/item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customXml" Target="../../customXml/item1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customXml" Target="../../customXml/item1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customXml" Target="../../customXml/item24.xml"/><Relationship Id="rId4"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customXml" Target="../../customXml/item1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customXml" Target="../../customXml/item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customXml" Target="../../customXml/item2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customXml" Target="../../customXml/item1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customXml" Target="../../customXml/item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customXml" Target="../../customXml/item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customXml" Target="../../customXml/item1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customXml" Target="../../customXml/item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customXml" Target="../../customXml/item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customXml" Target="../../customXml/item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5401859"/>
            <a:ext cx="9144000" cy="1114754"/>
          </a:xfrm>
          <a:prstGeom prst="rect">
            <a:avLst/>
          </a:prstGeom>
        </p:spPr>
        <p:txBody>
          <a:bodyPr/>
          <a:lstStyle/>
          <a:p>
            <a:pPr algn="ctr">
              <a:lnSpc>
                <a:spcPts val="4000"/>
              </a:lnSpc>
              <a:defRPr/>
            </a:pPr>
            <a:r>
              <a:rPr lang="zh-CN" altLang="en-US" sz="2400" kern="0" dirty="0" smtClean="0">
                <a:solidFill>
                  <a:schemeClr val="bg1"/>
                </a:solidFill>
                <a:latin typeface="黑体" panose="02010609060101010101" pitchFamily="49" charset="-122"/>
                <a:ea typeface="黑体" panose="02010609060101010101" pitchFamily="49" charset="-122"/>
                <a:cs typeface="+mj-cs"/>
              </a:rPr>
              <a:t>第十五单元　近代工业文明的兴起与发展</a:t>
            </a:r>
          </a:p>
        </p:txBody>
      </p:sp>
      <p:sp>
        <p:nvSpPr>
          <p:cNvPr id="3075" name="Rectangle 2"/>
          <p:cNvSpPr>
            <a:spLocks noGrp="1" noChangeArrowheads="1"/>
          </p:cNvSpPr>
          <p:nvPr>
            <p:ph type="ctrTitle" idx="4294967295"/>
          </p:nvPr>
        </p:nvSpPr>
        <p:spPr bwMode="auto">
          <a:xfrm>
            <a:off x="0" y="4246563"/>
            <a:ext cx="9144000" cy="684212"/>
          </a:xfrm>
          <a:prstGeom prst="rect">
            <a:avLst/>
          </a:prstGeom>
          <a:noFill/>
          <a:ln>
            <a:miter lim="800000"/>
          </a:ln>
        </p:spPr>
        <p:txBody>
          <a:bodyPr>
            <a:normAutofit fontScale="90000"/>
          </a:bodyPr>
          <a:lstStyle/>
          <a:p>
            <a:r>
              <a:rPr lang="zh-CN" altLang="en-US" sz="4000" b="1" dirty="0" smtClean="0">
                <a:solidFill>
                  <a:srgbClr val="FFFF00"/>
                </a:solidFill>
                <a:ea typeface="黑体" panose="02010609060101010101" pitchFamily="49" charset="-122"/>
              </a:rPr>
              <a:t>高考历史（课标专用）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30811"/>
            <a:ext cx="8127000" cy="5573834"/>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(2)1785年,瓦特改良蒸汽机投入生产。它产生了巨大动力,摆脱了自然</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条件的限制,工业革命进入新阶段。</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a:t>
            </a:r>
            <a:r>
              <a:rPr lang="zh-CN" altLang="en-US" sz="2012" u="sng" kern="0" dirty="0" smtClean="0">
                <a:solidFill>
                  <a:srgbClr val="000000"/>
                </a:solidFill>
                <a:latin typeface="Times New Roman" pitchFamily="65" charset="-122"/>
                <a:ea typeface="宋体" pitchFamily="65" charset="-122"/>
              </a:rPr>
              <a:t>1840年前后,英国的大机器工业基本取代了工场手工业,率先完成工</a:t>
            </a:r>
            <a:r>
              <a:rPr dirty="0"/>
              <a:t/>
            </a:r>
            <a:br>
              <a:rPr dirty="0"/>
            </a:br>
            <a:r>
              <a:rPr lang="zh-CN" altLang="en-US" sz="2012" u="sng" kern="0" dirty="0" smtClean="0">
                <a:solidFill>
                  <a:srgbClr val="000000"/>
                </a:solidFill>
                <a:latin typeface="Times New Roman" pitchFamily="65" charset="-122"/>
                <a:ea typeface="宋体" pitchFamily="65" charset="-122"/>
              </a:rPr>
              <a:t>业革命,成为世界上第一个工业国家</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3.影响</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(1)工厂出现,成为工业生产的主要组织形式。</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(2)农业在国民经济中比重相对减少,工业发挥了日益重要的作用。</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(3)工厂逐渐集中,形成许多工业城市,城市化进程明显加快。</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(4)社会关系发生重大变化,②</a:t>
            </a:r>
            <a:r>
              <a:rPr lang="zh-CN" altLang="en-US" sz="2012" u="sng" kern="0" dirty="0" smtClean="0">
                <a:solidFill>
                  <a:srgbClr val="FF0000"/>
                </a:solidFill>
                <a:latin typeface="Times New Roman" pitchFamily="65" charset="-122"/>
                <a:ea typeface="宋体" pitchFamily="65" charset="-122"/>
              </a:rPr>
              <a:t>　工业资产阶级    </a:t>
            </a:r>
            <a:r>
              <a:rPr lang="zh-CN" altLang="en-US" sz="2012" kern="0" dirty="0" smtClean="0">
                <a:solidFill>
                  <a:srgbClr val="000000"/>
                </a:solidFill>
                <a:latin typeface="Times New Roman" pitchFamily="65" charset="-122"/>
                <a:ea typeface="宋体" pitchFamily="65" charset="-122"/>
              </a:rPr>
              <a:t>和工业无产阶级成为</a:t>
            </a:r>
            <a:r>
              <a:rPr dirty="0"/>
              <a:t/>
            </a:r>
            <a:br>
              <a:rPr dirty="0"/>
            </a:br>
            <a:r>
              <a:rPr lang="zh-CN" altLang="en-US" sz="2012" kern="0" dirty="0" smtClean="0">
                <a:solidFill>
                  <a:srgbClr val="000000"/>
                </a:solidFill>
                <a:latin typeface="Times New Roman" pitchFamily="65" charset="-122"/>
                <a:ea typeface="宋体" pitchFamily="65" charset="-122"/>
              </a:rPr>
              <a:t>社会的两大阶级。</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(5)资产阶级革命和改革运动不断发展,进一步巩固了资产阶级统治。</a:t>
            </a:r>
            <a:endParaRPr lang="zh-CN" altLang="en-US" sz="2400" dirty="0" smtClean="0"/>
          </a:p>
          <a:p>
            <a:pPr marL="0" indent="0" eaLnBrk="0" latinLnBrk="1" hangingPunct="0">
              <a:lnSpc>
                <a:spcPct val="150000"/>
              </a:lnSpc>
              <a:spcBef>
                <a:spcPts val="0"/>
              </a:spcBef>
              <a:buNone/>
            </a:pPr>
            <a:endParaRPr lang="zh-CN" altLang="en-US" sz="2012" b="1" kern="0" dirty="0" smtClean="0">
              <a:solidFill>
                <a:srgbClr val="000000"/>
              </a:solidFill>
              <a:latin typeface="Times New Roman" pitchFamily="65" charset="-122"/>
              <a:ea typeface="宋体" pitchFamily="65" charset="-122"/>
            </a:endParaRPr>
          </a:p>
        </p:txBody>
      </p:sp>
      <p:grpSp>
        <p:nvGrpSpPr>
          <p:cNvPr id="3" name="组合 16"/>
          <p:cNvGrpSpPr/>
          <p:nvPr/>
        </p:nvGrpSpPr>
        <p:grpSpPr bwMode="auto">
          <a:xfrm>
            <a:off x="3684662" y="4985395"/>
            <a:ext cx="2039466"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10264"/>
            <a:ext cx="8127000" cy="2322431"/>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(6)</a:t>
            </a:r>
            <a:r>
              <a:rPr lang="zh-CN" altLang="en-US" sz="2012" u="sng" kern="0" dirty="0" smtClean="0">
                <a:solidFill>
                  <a:srgbClr val="000000"/>
                </a:solidFill>
                <a:latin typeface="Times New Roman" pitchFamily="65" charset="-122"/>
                <a:ea typeface="宋体" pitchFamily="65" charset="-122"/>
              </a:rPr>
              <a:t>资产阶级希望摆脱封建束缚,要求自由经营、自由竞争和自由贸易,</a:t>
            </a:r>
            <a:endParaRPr lang="zh-CN" altLang="en-US" sz="2400" dirty="0" smtClean="0"/>
          </a:p>
          <a:p>
            <a:pPr marL="0" indent="0" eaLnBrk="0" latinLnBrk="1" hangingPunct="0">
              <a:lnSpc>
                <a:spcPct val="150000"/>
              </a:lnSpc>
              <a:spcBef>
                <a:spcPts val="0"/>
              </a:spcBef>
              <a:buNone/>
            </a:pPr>
            <a:r>
              <a:rPr lang="zh-CN" altLang="en-US" sz="2012" u="sng" kern="0" dirty="0" smtClean="0">
                <a:solidFill>
                  <a:srgbClr val="000000"/>
                </a:solidFill>
                <a:latin typeface="Times New Roman" pitchFamily="65" charset="-122"/>
                <a:ea typeface="宋体" pitchFamily="65" charset="-122"/>
              </a:rPr>
              <a:t>自由资本主义发展起来</a:t>
            </a:r>
            <a:r>
              <a:rPr lang="zh-CN" altLang="en-US" sz="2012" kern="0" dirty="0" smtClean="0">
                <a:solidFill>
                  <a:srgbClr val="000000"/>
                </a:solidFill>
                <a:latin typeface="Times New Roman" pitchFamily="65" charset="-122"/>
                <a:ea typeface="宋体" pitchFamily="65" charset="-122"/>
              </a:rPr>
              <a:t>。</a:t>
            </a:r>
            <a:endParaRPr lang="zh-CN" altLang="en-US"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(7)为获取资本主义发展所需要的原料和市场,资产阶级加快了殖民扩</a:t>
            </a:r>
            <a:r>
              <a:rPr dirty="0"/>
              <a:t/>
            </a:r>
            <a:br>
              <a:rPr dirty="0"/>
            </a:br>
            <a:r>
              <a:rPr lang="zh-CN" altLang="en-US" sz="2012" kern="0" dirty="0" smtClean="0">
                <a:solidFill>
                  <a:srgbClr val="000000"/>
                </a:solidFill>
                <a:latin typeface="Times New Roman" pitchFamily="65" charset="-122"/>
                <a:ea typeface="宋体" pitchFamily="65" charset="-122"/>
              </a:rPr>
              <a:t>张和掠夺的步伐。</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4.世界市场的基本形成</a:t>
            </a:r>
            <a:endParaRPr lang="zh-CN" altLang="en-US" b="1" dirty="0"/>
          </a:p>
        </p:txBody>
      </p:sp>
      <p:graphicFrame>
        <p:nvGraphicFramePr>
          <p:cNvPr id="3" name="表格 2"/>
          <p:cNvGraphicFramePr>
            <a:graphicFrameLocks noGrp="1"/>
          </p:cNvGraphicFramePr>
          <p:nvPr/>
        </p:nvGraphicFramePr>
        <p:xfrm>
          <a:off x="540000" y="3622541"/>
          <a:ext cx="7740000" cy="2606040"/>
        </p:xfrm>
        <a:graphic>
          <a:graphicData uri="http://schemas.openxmlformats.org/drawingml/2006/table">
            <a:tbl>
              <a:tblPr/>
              <a:tblGrid>
                <a:gridCol w="719632"/>
                <a:gridCol w="7020368"/>
              </a:tblGrid>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条件</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工业革命的进行;资产阶级在全球拓展市场,抢占原料产地;蒸汽机车和轮船的出现,改变了交通条件</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途径</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在亚非拉地区建立殖民地或半殖民地,推销工业品,收购原材料,把众多地区纳入资本主义世界市场之中</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形成</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19世纪中后期,以③</a:t>
                      </a:r>
                      <a:r>
                        <a:rPr lang="zh-CN" altLang="en-US" sz="1400" u="sng" kern="0" dirty="0" smtClean="0">
                          <a:solidFill>
                            <a:srgbClr val="FF0000"/>
                          </a:solidFill>
                          <a:latin typeface="Times New Roman" pitchFamily="65" charset="-122"/>
                          <a:ea typeface="宋体" pitchFamily="65" charset="-122"/>
                        </a:rPr>
                        <a:t>　欧美资本主义    </a:t>
                      </a:r>
                      <a:r>
                        <a:rPr lang="zh-CN" altLang="en-US" sz="1400" kern="0" dirty="0" smtClean="0">
                          <a:solidFill>
                            <a:srgbClr val="000000"/>
                          </a:solidFill>
                          <a:latin typeface="Times New Roman" pitchFamily="65" charset="-122"/>
                          <a:ea typeface="宋体" pitchFamily="65" charset="-122"/>
                        </a:rPr>
                        <a:t>国家为主导的世界市场基本形成。</a:t>
                      </a:r>
                      <a:r>
                        <a:rPr lang="zh-CN" altLang="en-US" sz="1400" u="sng" kern="0" dirty="0" smtClean="0">
                          <a:solidFill>
                            <a:srgbClr val="000000"/>
                          </a:solidFill>
                          <a:latin typeface="Times New Roman" pitchFamily="65" charset="-122"/>
                          <a:ea typeface="宋体" pitchFamily="65" charset="-122"/>
                        </a:rPr>
                        <a:t>英国成为世界工厂和贸易中心</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影响</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客观上传播了先进的思想和生产方式,开始改变世界的面貌</a:t>
                      </a:r>
                    </a:p>
                  </a:txBody>
                  <a:tcPr marL="45720" marR="45720"/>
                </a:tc>
              </a:tr>
            </a:tbl>
          </a:graphicData>
        </a:graphic>
      </p:graphicFrame>
      <p:grpSp>
        <p:nvGrpSpPr>
          <p:cNvPr id="4" name="组合 16"/>
          <p:cNvGrpSpPr/>
          <p:nvPr/>
        </p:nvGrpSpPr>
        <p:grpSpPr bwMode="auto">
          <a:xfrm>
            <a:off x="2765450" y="5167511"/>
            <a:ext cx="1440160" cy="248033"/>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教材知识补遗</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工业革命对社会转型的影响</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(1)推动经济发展方式转型。工业革命所带来的机器化生产方式是对传</a:t>
            </a:r>
            <a:r>
              <a:rPr dirty="0"/>
              <a:t/>
            </a:r>
            <a:br>
              <a:rPr dirty="0"/>
            </a:br>
            <a:r>
              <a:rPr lang="zh-CN" altLang="en-US" sz="2012" kern="0" dirty="0" smtClean="0">
                <a:solidFill>
                  <a:srgbClr val="000000"/>
                </a:solidFill>
                <a:latin typeface="Times New Roman" pitchFamily="65" charset="-122"/>
                <a:ea typeface="宋体" pitchFamily="65" charset="-122"/>
              </a:rPr>
              <a:t>统生产方式的巨大突破,而新技术革命则使生产方式面临从单纯增长到</a:t>
            </a:r>
            <a:r>
              <a:rPr dirty="0"/>
              <a:t/>
            </a:r>
            <a:br>
              <a:rPr dirty="0"/>
            </a:br>
            <a:r>
              <a:rPr lang="zh-CN" altLang="en-US" sz="2012" kern="0" dirty="0" smtClean="0">
                <a:solidFill>
                  <a:srgbClr val="000000"/>
                </a:solidFill>
                <a:latin typeface="Times New Roman" pitchFamily="65" charset="-122"/>
                <a:ea typeface="宋体" pitchFamily="65" charset="-122"/>
              </a:rPr>
              <a:t>可持续发展的挑战。而且,在经济全球化背景下,从竞争走向合作,从国</a:t>
            </a:r>
            <a:r>
              <a:rPr dirty="0"/>
              <a:t/>
            </a:r>
            <a:br>
              <a:rPr dirty="0"/>
            </a:br>
            <a:r>
              <a:rPr lang="zh-CN" altLang="en-US" sz="2012" kern="0" dirty="0" smtClean="0">
                <a:solidFill>
                  <a:srgbClr val="000000"/>
                </a:solidFill>
                <a:latin typeface="Times New Roman" pitchFamily="65" charset="-122"/>
                <a:ea typeface="宋体" pitchFamily="65" charset="-122"/>
              </a:rPr>
              <a:t>内合作走向国际协调,也成为生产方式变革的重要方面。</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(2)推动工业现代化转型。工业现代化是实现农业现代化、科学技术现</a:t>
            </a:r>
            <a:r>
              <a:rPr dirty="0"/>
              <a:t/>
            </a:r>
            <a:br>
              <a:rPr dirty="0"/>
            </a:br>
            <a:r>
              <a:rPr lang="zh-CN" altLang="en-US" sz="2012" kern="0" dirty="0" smtClean="0">
                <a:solidFill>
                  <a:srgbClr val="000000"/>
                </a:solidFill>
                <a:latin typeface="Times New Roman" pitchFamily="65" charset="-122"/>
                <a:ea typeface="宋体" pitchFamily="65" charset="-122"/>
              </a:rPr>
              <a:t>代化和国防现代化的物质基础,也是工业化的重要内容。</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(3)推动城市化转型。工业革命改变了英国的经济地理状况和人口结</a:t>
            </a:r>
            <a:r>
              <a:rPr dirty="0"/>
              <a:t/>
            </a:r>
            <a:br>
              <a:rPr dirty="0"/>
            </a:br>
            <a:r>
              <a:rPr lang="zh-CN" altLang="en-US" sz="2012" kern="0" dirty="0" smtClean="0">
                <a:solidFill>
                  <a:srgbClr val="000000"/>
                </a:solidFill>
                <a:latin typeface="Times New Roman" pitchFamily="65" charset="-122"/>
                <a:ea typeface="宋体" pitchFamily="65" charset="-122"/>
              </a:rPr>
              <a:t>构,加快了人口向城市的流动。工业的发展使英国经济的重心迅速向拥</a:t>
            </a:r>
            <a:r>
              <a:rPr dirty="0"/>
              <a:t/>
            </a:r>
            <a:br>
              <a:rPr dirty="0"/>
            </a:br>
            <a:r>
              <a:rPr lang="zh-CN" altLang="en-US" sz="2012" kern="0" dirty="0" smtClean="0">
                <a:solidFill>
                  <a:srgbClr val="000000"/>
                </a:solidFill>
                <a:latin typeface="Times New Roman" pitchFamily="65" charset="-122"/>
                <a:ea typeface="宋体" pitchFamily="65" charset="-122"/>
              </a:rPr>
              <a:t>有丰富煤铁资源的西北地区转移。</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(4)推动社会思想转型。工业化和法国大革命两种力量联合在一起,导</a:t>
            </a:r>
            <a:r>
              <a:rPr dirty="0"/>
              <a:t/>
            </a:r>
            <a:br>
              <a:rPr dirty="0"/>
            </a:br>
            <a:r>
              <a:rPr lang="zh-CN" altLang="en-US" sz="2012" kern="0" dirty="0" smtClean="0">
                <a:solidFill>
                  <a:srgbClr val="000000"/>
                </a:solidFill>
                <a:latin typeface="Times New Roman" pitchFamily="65" charset="-122"/>
                <a:ea typeface="宋体" pitchFamily="65" charset="-122"/>
              </a:rPr>
              <a:t>致了1815年以后种种新学说的产生与发展,在1848年的欧洲革命中发挥</a:t>
            </a:r>
            <a:r>
              <a:rPr dirty="0"/>
              <a:t/>
            </a:r>
            <a:br>
              <a:rPr dirty="0"/>
            </a:br>
            <a:r>
              <a:rPr lang="zh-CN" altLang="en-US" sz="2012" kern="0" dirty="0" smtClean="0">
                <a:solidFill>
                  <a:srgbClr val="000000"/>
                </a:solidFill>
                <a:latin typeface="Times New Roman" pitchFamily="65" charset="-122"/>
                <a:ea typeface="宋体" pitchFamily="65" charset="-122"/>
              </a:rPr>
              <a:t>了作用。</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(5)推动社会形态转型。工业革命后,经济形态上,工业取代农业在经济</a:t>
            </a:r>
            <a:r>
              <a:rPr dirty="0"/>
              <a:t/>
            </a:r>
            <a:br>
              <a:rPr dirty="0"/>
            </a:br>
            <a:r>
              <a:rPr lang="zh-CN" altLang="en-US" sz="2012" kern="0" dirty="0" smtClean="0">
                <a:solidFill>
                  <a:srgbClr val="000000"/>
                </a:solidFill>
                <a:latin typeface="Times New Roman" pitchFamily="65" charset="-122"/>
                <a:ea typeface="宋体" pitchFamily="65" charset="-122"/>
              </a:rPr>
              <a:t>中占主导地位,城市化进程加快;政治形态上,工业资产阶级和工业无产</a:t>
            </a:r>
            <a:r>
              <a:rPr dirty="0"/>
              <a:t/>
            </a:r>
            <a:br>
              <a:rPr dirty="0"/>
            </a:br>
            <a:r>
              <a:rPr lang="zh-CN" altLang="en-US" sz="2012" kern="0" dirty="0" smtClean="0">
                <a:solidFill>
                  <a:srgbClr val="000000"/>
                </a:solidFill>
                <a:latin typeface="Times New Roman" pitchFamily="65" charset="-122"/>
                <a:ea typeface="宋体" pitchFamily="65" charset="-122"/>
              </a:rPr>
              <a:t>阶级成为社会两大阶级,社会改革进一步巩固了资产阶级的统治;意识</a:t>
            </a:r>
            <a:r>
              <a:rPr dirty="0"/>
              <a:t/>
            </a:r>
            <a:br>
              <a:rPr dirty="0"/>
            </a:br>
            <a:r>
              <a:rPr lang="zh-CN" altLang="en-US" sz="2012" kern="0" dirty="0" smtClean="0">
                <a:solidFill>
                  <a:srgbClr val="000000"/>
                </a:solidFill>
                <a:latin typeface="Times New Roman" pitchFamily="65" charset="-122"/>
                <a:ea typeface="宋体" pitchFamily="65" charset="-122"/>
              </a:rPr>
              <a:t>形态上,促进了科学教育事业的发展,促进了科学共产主义的诞生。</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二、第二次工业革命</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开始:19世纪中后期,许多科研成果应用于生产,新发明、新技术层出</a:t>
            </a:r>
            <a:r>
              <a:rPr dirty="0"/>
              <a:t/>
            </a:r>
            <a:br>
              <a:rPr dirty="0"/>
            </a:br>
            <a:r>
              <a:rPr lang="zh-CN" altLang="en-US" sz="2012" kern="0" dirty="0" smtClean="0">
                <a:solidFill>
                  <a:srgbClr val="000000"/>
                </a:solidFill>
                <a:latin typeface="Times New Roman" pitchFamily="65" charset="-122"/>
                <a:ea typeface="宋体" pitchFamily="65" charset="-122"/>
              </a:rPr>
              <a:t>不穷,带来了生产力的巨大飞跃,这一过程被称为第二次工业革命。在</a:t>
            </a:r>
            <a:r>
              <a:rPr dirty="0"/>
              <a:t/>
            </a:r>
            <a:br>
              <a:rPr dirty="0"/>
            </a:br>
            <a:r>
              <a:rPr lang="zh-CN" altLang="en-US" sz="2012" kern="0" dirty="0" smtClean="0">
                <a:solidFill>
                  <a:srgbClr val="000000"/>
                </a:solidFill>
                <a:latin typeface="Times New Roman" pitchFamily="65" charset="-122"/>
                <a:ea typeface="宋体" pitchFamily="65" charset="-122"/>
              </a:rPr>
              <a:t>这次工业革命中,美国和德国成就最突出。</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424488"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2.成果</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(1)电的广泛使用。1866年,德国人西门子研制发电机成功,电动机、发</a:t>
            </a:r>
            <a:r>
              <a:rPr dirty="0"/>
              <a:t/>
            </a:r>
            <a:br>
              <a:rPr dirty="0"/>
            </a:br>
            <a:r>
              <a:rPr lang="zh-CN" altLang="en-US" sz="2012" kern="0" dirty="0" smtClean="0">
                <a:solidFill>
                  <a:srgbClr val="000000"/>
                </a:solidFill>
                <a:latin typeface="Times New Roman" pitchFamily="65" charset="-122"/>
                <a:ea typeface="宋体" pitchFamily="65" charset="-122"/>
              </a:rPr>
              <a:t>电厂相继出现,电器产品纷纷涌现,改变了人类的生产和生活,人类进入</a:t>
            </a:r>
            <a:r>
              <a:rPr dirty="0"/>
              <a:t/>
            </a:r>
            <a:br>
              <a:rPr dirty="0"/>
            </a:br>
            <a:r>
              <a:rPr lang="zh-CN" altLang="en-US" sz="2012" kern="0" dirty="0" smtClean="0">
                <a:solidFill>
                  <a:srgbClr val="000000"/>
                </a:solidFill>
                <a:latin typeface="Times New Roman" pitchFamily="65" charset="-122"/>
                <a:ea typeface="宋体" pitchFamily="65" charset="-122"/>
              </a:rPr>
              <a:t>④</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电气时代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(2)内燃机的创制和使用。工作效率远远高于蒸汽机,大大提高了生产</a:t>
            </a:r>
            <a:r>
              <a:rPr dirty="0"/>
              <a:t/>
            </a:r>
            <a:br>
              <a:rPr dirty="0"/>
            </a:br>
            <a:r>
              <a:rPr lang="zh-CN" altLang="en-US" sz="2012" kern="0" dirty="0" smtClean="0">
                <a:solidFill>
                  <a:srgbClr val="000000"/>
                </a:solidFill>
                <a:latin typeface="Times New Roman" pitchFamily="65" charset="-122"/>
                <a:ea typeface="宋体" pitchFamily="65" charset="-122"/>
              </a:rPr>
              <a:t>力;以内燃机为动力的汽车和飞机相继问世,推动了交通领域的变革。</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(3)化学工业、钢铁工业也得到了很大发展。</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3.垄断组织的出现</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(1)原因:第二次工业革命促成了工业生产结构的巨大变化,⑤</a:t>
            </a:r>
            <a:r>
              <a:rPr lang="zh-CN" altLang="en-US" sz="2012" u="sng" kern="0" dirty="0" smtClean="0">
                <a:solidFill>
                  <a:srgbClr val="FF0000"/>
                </a:solidFill>
                <a:latin typeface="Times New Roman" pitchFamily="65" charset="-122"/>
                <a:ea typeface="宋体" pitchFamily="65" charset="-122"/>
              </a:rPr>
              <a:t>　重化工业    </a:t>
            </a:r>
            <a:endParaRPr lang="en-US" altLang="zh-CN" sz="2012" u="sng"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成为工业生产的主要成分,生产规模大,资本需求日益庞大,生产的</a:t>
            </a:r>
            <a:r>
              <a:rPr dirty="0"/>
              <a:t/>
            </a:r>
            <a:br>
              <a:rPr dirty="0"/>
            </a:br>
            <a:r>
              <a:rPr lang="zh-CN" altLang="en-US" sz="2012" kern="0" dirty="0" smtClean="0">
                <a:solidFill>
                  <a:srgbClr val="000000"/>
                </a:solidFill>
                <a:latin typeface="Times New Roman" pitchFamily="65" charset="-122"/>
                <a:ea typeface="宋体" pitchFamily="65" charset="-122"/>
              </a:rPr>
              <a:t>社会化趋势加强。</a:t>
            </a:r>
            <a:endParaRPr lang="zh-CN" altLang="en-US" dirty="0"/>
          </a:p>
        </p:txBody>
      </p:sp>
      <p:grpSp>
        <p:nvGrpSpPr>
          <p:cNvPr id="6" name="组合 16"/>
          <p:cNvGrpSpPr/>
          <p:nvPr/>
        </p:nvGrpSpPr>
        <p:grpSpPr bwMode="auto">
          <a:xfrm>
            <a:off x="909116" y="2522265"/>
            <a:ext cx="1862683"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9" name="组合 16"/>
          <p:cNvGrpSpPr/>
          <p:nvPr/>
        </p:nvGrpSpPr>
        <p:grpSpPr bwMode="auto">
          <a:xfrm>
            <a:off x="7141046" y="4826521"/>
            <a:ext cx="1607418"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857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(2)出现:为了适应资本主义大生产的要求,一些大企业一定程度上放弃</a:t>
            </a:r>
            <a:r>
              <a:rPr dirty="0"/>
              <a:t/>
            </a:r>
            <a:br>
              <a:rPr dirty="0"/>
            </a:br>
            <a:r>
              <a:rPr lang="zh-CN" altLang="en-US" sz="2012" kern="0" dirty="0" smtClean="0">
                <a:solidFill>
                  <a:srgbClr val="000000"/>
                </a:solidFill>
                <a:latin typeface="Times New Roman" pitchFamily="65" charset="-122"/>
                <a:ea typeface="宋体" pitchFamily="65" charset="-122"/>
              </a:rPr>
              <a:t>了自由竞争原则,采取各种方式,控制产品生产、价格和市场,形成了垄</a:t>
            </a:r>
            <a:r>
              <a:rPr dirty="0"/>
              <a:t/>
            </a:r>
            <a:br>
              <a:rPr dirty="0"/>
            </a:br>
            <a:r>
              <a:rPr lang="zh-CN" altLang="en-US" sz="2012" kern="0" dirty="0" smtClean="0">
                <a:solidFill>
                  <a:srgbClr val="000000"/>
                </a:solidFill>
                <a:latin typeface="Times New Roman" pitchFamily="65" charset="-122"/>
                <a:ea typeface="宋体" pitchFamily="65" charset="-122"/>
              </a:rPr>
              <a:t>断组织。</a:t>
            </a:r>
            <a:r>
              <a:rPr lang="zh-CN" altLang="en-US" sz="2012" u="sng" kern="0" dirty="0" smtClean="0">
                <a:solidFill>
                  <a:srgbClr val="000000"/>
                </a:solidFill>
                <a:latin typeface="Times New Roman" pitchFamily="65" charset="-122"/>
                <a:ea typeface="宋体" pitchFamily="65" charset="-122"/>
              </a:rPr>
              <a:t>垄断成为这一时期资本主义的一个重要特征</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4.世界市场的发展</a:t>
            </a:r>
            <a:endParaRPr lang="zh-CN" altLang="en-US" b="1" dirty="0"/>
          </a:p>
        </p:txBody>
      </p:sp>
      <p:graphicFrame>
        <p:nvGraphicFramePr>
          <p:cNvPr id="3" name="表格 2"/>
          <p:cNvGraphicFramePr>
            <a:graphicFrameLocks noGrp="1"/>
          </p:cNvGraphicFramePr>
          <p:nvPr/>
        </p:nvGraphicFramePr>
        <p:xfrm>
          <a:off x="540000" y="3025909"/>
          <a:ext cx="7740000" cy="2194560"/>
        </p:xfrm>
        <a:graphic>
          <a:graphicData uri="http://schemas.openxmlformats.org/drawingml/2006/table">
            <a:tbl>
              <a:tblPr/>
              <a:tblGrid>
                <a:gridCol w="1007664"/>
                <a:gridCol w="6732336"/>
              </a:tblGrid>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条件</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第二次工业革命的推动;新型交通工具和通讯手段的出现,大大加强了世界各地的联系;列强掀起瓜分世界的狂潮</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表现</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世界贸易额增长;国际分工日益明显,非工业国向工业国提供粮食和原料,工业国的工业品则销往全世界</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最终形成</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19世纪末20世纪初,世界基本被资本主义列强瓜分完毕,以欧美资本主义列强为主导的资本主义世界体系最终建立起来</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21464" y="1108327"/>
            <a:ext cx="8127000" cy="4688206"/>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考点三　科学技术的发展与文学艺术</a:t>
            </a:r>
            <a:endParaRPr lang="zh-CN" altLang="en-US" sz="2200" b="1" dirty="0">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一、科技成就</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1.相对论</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(1)背景:19世纪,经典力学无法解释研究中遇到的新问题,面临着挑战。</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(2)内容:物体运动时,质量会随着物体运动速度增大而增加,空间和</a:t>
            </a:r>
            <a:endParaRPr lang="en-US" altLang="zh-CN" sz="2012"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①</a:t>
            </a:r>
            <a:r>
              <a:rPr lang="zh-CN" altLang="en-US" sz="2012" u="sng" kern="0" dirty="0" smtClean="0">
                <a:solidFill>
                  <a:srgbClr val="FF0000"/>
                </a:solidFill>
                <a:latin typeface="Times New Roman" pitchFamily="65" charset="-122"/>
                <a:ea typeface="宋体" pitchFamily="65" charset="-122"/>
              </a:rPr>
              <a:t>    时间    </a:t>
            </a:r>
            <a:r>
              <a:rPr lang="zh-CN" altLang="en-US" sz="2012" kern="0" dirty="0" smtClean="0">
                <a:solidFill>
                  <a:srgbClr val="000000"/>
                </a:solidFill>
                <a:latin typeface="Times New Roman" pitchFamily="65" charset="-122"/>
                <a:ea typeface="宋体" pitchFamily="65" charset="-122"/>
              </a:rPr>
              <a:t>也会随着物体运动速度的变化而变化;空间和时间的性质还取决于物质本身的分布状态。</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(3)意义:相对论的提出是物理学领域的一次伟大革命。</a:t>
            </a:r>
            <a:r>
              <a:rPr lang="zh-CN" altLang="en-US" sz="2012" u="sng" kern="0" dirty="0" smtClean="0">
                <a:solidFill>
                  <a:srgbClr val="000000"/>
                </a:solidFill>
                <a:latin typeface="Times New Roman" pitchFamily="65" charset="-122"/>
                <a:ea typeface="宋体" pitchFamily="65" charset="-122"/>
              </a:rPr>
              <a:t>它否定了经典</a:t>
            </a:r>
            <a:r>
              <a:rPr dirty="0"/>
              <a:t/>
            </a:r>
            <a:br>
              <a:rPr dirty="0"/>
            </a:br>
            <a:r>
              <a:rPr lang="zh-CN" altLang="en-US" sz="2012" u="sng" kern="0" dirty="0" smtClean="0">
                <a:solidFill>
                  <a:srgbClr val="000000"/>
                </a:solidFill>
                <a:latin typeface="Times New Roman" pitchFamily="65" charset="-122"/>
                <a:ea typeface="宋体" pitchFamily="65" charset="-122"/>
              </a:rPr>
              <a:t>力学的绝对时空观,深刻地揭示了时间和空间的本质属性</a:t>
            </a:r>
            <a:r>
              <a:rPr lang="zh-CN" altLang="en-US" sz="2012" kern="0" dirty="0" smtClean="0">
                <a:solidFill>
                  <a:srgbClr val="000000"/>
                </a:solidFill>
                <a:latin typeface="Times New Roman" pitchFamily="65" charset="-122"/>
                <a:ea typeface="宋体" pitchFamily="65" charset="-122"/>
              </a:rPr>
              <a:t>。它也发展了</a:t>
            </a:r>
            <a:r>
              <a:rPr dirty="0"/>
              <a:t/>
            </a:r>
            <a:br>
              <a:rPr dirty="0"/>
            </a:br>
            <a:r>
              <a:rPr lang="zh-CN" altLang="en-US" sz="2012" kern="0" dirty="0" smtClean="0">
                <a:solidFill>
                  <a:srgbClr val="000000"/>
                </a:solidFill>
                <a:latin typeface="Times New Roman" pitchFamily="65" charset="-122"/>
                <a:ea typeface="宋体" pitchFamily="65" charset="-122"/>
              </a:rPr>
              <a:t>经典力学,将其概括在相对论力学之中,推动物理学发展到一个新的高度。</a:t>
            </a:r>
            <a:endParaRPr lang="zh-CN" altLang="en-US" dirty="0"/>
          </a:p>
        </p:txBody>
      </p:sp>
      <p:grpSp>
        <p:nvGrpSpPr>
          <p:cNvPr id="3" name="组合 16"/>
          <p:cNvGrpSpPr/>
          <p:nvPr/>
        </p:nvGrpSpPr>
        <p:grpSpPr bwMode="auto">
          <a:xfrm>
            <a:off x="866824" y="3514725"/>
            <a:ext cx="1040879"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99989"/>
            <a:ext cx="8127000" cy="59893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2.量子论</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(1)条件:电子和放射线的发现,打开了原子的大门。</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(2)内容:1900年,②</a:t>
            </a:r>
            <a:r>
              <a:rPr lang="zh-CN" altLang="en-US" sz="2012" u="sng" kern="0" dirty="0" smtClean="0">
                <a:solidFill>
                  <a:srgbClr val="FF0000"/>
                </a:solidFill>
                <a:latin typeface="Times New Roman" pitchFamily="65" charset="-122"/>
                <a:ea typeface="宋体" pitchFamily="65" charset="-122"/>
              </a:rPr>
              <a:t>　普朗克    </a:t>
            </a:r>
            <a:r>
              <a:rPr lang="zh-CN" altLang="en-US" sz="2012" kern="0" dirty="0" smtClean="0">
                <a:solidFill>
                  <a:srgbClr val="000000"/>
                </a:solidFill>
                <a:latin typeface="Times New Roman" pitchFamily="65" charset="-122"/>
                <a:ea typeface="宋体" pitchFamily="65" charset="-122"/>
              </a:rPr>
              <a:t>提出量子假说,认为辐射是由具有能量的</a:t>
            </a:r>
            <a:r>
              <a:rPr dirty="0"/>
              <a:t/>
            </a:r>
            <a:br>
              <a:rPr dirty="0"/>
            </a:br>
            <a:r>
              <a:rPr lang="zh-CN" altLang="en-US" sz="2012" kern="0" dirty="0" smtClean="0">
                <a:solidFill>
                  <a:srgbClr val="000000"/>
                </a:solidFill>
                <a:latin typeface="Times New Roman" pitchFamily="65" charset="-122"/>
                <a:ea typeface="宋体" pitchFamily="65" charset="-122"/>
              </a:rPr>
              <a:t>基本单位量子来实现的;爱因斯坦成功解释了光电效应;玻尔提出了有</a:t>
            </a:r>
            <a:r>
              <a:rPr dirty="0"/>
              <a:t/>
            </a:r>
            <a:br>
              <a:rPr dirty="0"/>
            </a:br>
            <a:r>
              <a:rPr lang="zh-CN" altLang="en-US" sz="2012" kern="0" dirty="0" smtClean="0">
                <a:solidFill>
                  <a:srgbClr val="000000"/>
                </a:solidFill>
                <a:latin typeface="Times New Roman" pitchFamily="65" charset="-122"/>
                <a:ea typeface="宋体" pitchFamily="65" charset="-122"/>
              </a:rPr>
              <a:t>关原子的量子理论。</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(3)意义:</a:t>
            </a:r>
            <a:r>
              <a:rPr lang="zh-CN" altLang="en-US" sz="2012" u="sng" kern="0" dirty="0" smtClean="0">
                <a:solidFill>
                  <a:srgbClr val="000000"/>
                </a:solidFill>
                <a:latin typeface="Times New Roman" pitchFamily="65" charset="-122"/>
                <a:ea typeface="宋体" pitchFamily="65" charset="-122"/>
              </a:rPr>
              <a:t>量子论使人类对微观世界的基本认识取得革命性的进步;与相</a:t>
            </a:r>
            <a:r>
              <a:rPr dirty="0"/>
              <a:t/>
            </a:r>
            <a:br>
              <a:rPr dirty="0"/>
            </a:br>
            <a:r>
              <a:rPr lang="zh-CN" altLang="en-US" sz="2012" u="sng" kern="0" dirty="0" smtClean="0">
                <a:solidFill>
                  <a:srgbClr val="000000"/>
                </a:solidFill>
                <a:latin typeface="Times New Roman" pitchFamily="65" charset="-122"/>
                <a:ea typeface="宋体" pitchFamily="65" charset="-122"/>
              </a:rPr>
              <a:t>对论一起构成了现代物理学的基础;开阔了人们的视野,改变了人们认</a:t>
            </a:r>
            <a:r>
              <a:rPr dirty="0"/>
              <a:t/>
            </a:r>
            <a:br>
              <a:rPr dirty="0"/>
            </a:br>
            <a:r>
              <a:rPr lang="zh-CN" altLang="en-US" sz="2012" u="sng" kern="0" dirty="0" smtClean="0">
                <a:solidFill>
                  <a:srgbClr val="000000"/>
                </a:solidFill>
                <a:latin typeface="Times New Roman" pitchFamily="65" charset="-122"/>
                <a:ea typeface="宋体" pitchFamily="65" charset="-122"/>
              </a:rPr>
              <a:t>识世界的角度和方式</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3.进化论</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(1)拉马克生物进化思想:提出“用进废退”“获得性遗传”原则。</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(2)达尔文进化论:1859年,达尔文出版③</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物种起源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一书,创立了</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生物进化论。这一原理,被后人归纳为“物竞天择,适者生存,自然选择”。</a:t>
            </a:r>
            <a:endParaRPr lang="zh-CN" altLang="en-US" sz="2010" dirty="0" smtClean="0"/>
          </a:p>
          <a:p>
            <a:pPr marL="0" indent="0" eaLnBrk="0" latinLnBrk="1" hangingPunct="0">
              <a:lnSpc>
                <a:spcPct val="150000"/>
              </a:lnSpc>
              <a:spcBef>
                <a:spcPts val="0"/>
              </a:spcBef>
              <a:buNone/>
            </a:pPr>
            <a:endParaRPr lang="zh-CN" altLang="en-US" dirty="0"/>
          </a:p>
        </p:txBody>
      </p:sp>
      <p:grpSp>
        <p:nvGrpSpPr>
          <p:cNvPr id="3" name="组合 16"/>
          <p:cNvGrpSpPr/>
          <p:nvPr/>
        </p:nvGrpSpPr>
        <p:grpSpPr bwMode="auto">
          <a:xfrm>
            <a:off x="2516535" y="1883718"/>
            <a:ext cx="1262236"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4860032" y="5590034"/>
            <a:ext cx="1872208"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84110"/>
            <a:ext cx="8127000" cy="41803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(3)影响:生物进化论从根本上改变了当时绝大多数人对生物界和人类</a:t>
            </a:r>
            <a:r>
              <a:rPr dirty="0"/>
              <a:t/>
            </a:r>
            <a:br>
              <a:rPr dirty="0"/>
            </a:br>
            <a:r>
              <a:rPr lang="zh-CN" altLang="en-US" sz="2012" kern="0" dirty="0" smtClean="0">
                <a:solidFill>
                  <a:srgbClr val="000000"/>
                </a:solidFill>
                <a:latin typeface="Times New Roman" pitchFamily="65" charset="-122"/>
                <a:ea typeface="宋体" pitchFamily="65" charset="-122"/>
              </a:rPr>
              <a:t>在生物界中地位的看法,</a:t>
            </a:r>
            <a:r>
              <a:rPr lang="zh-CN" altLang="en-US" sz="2012" u="sng" kern="0" dirty="0" smtClean="0">
                <a:solidFill>
                  <a:srgbClr val="000000"/>
                </a:solidFill>
                <a:latin typeface="Times New Roman" pitchFamily="65" charset="-122"/>
                <a:ea typeface="宋体" pitchFamily="65" charset="-122"/>
              </a:rPr>
              <a:t>有力挑战了封建神学创世说;</a:t>
            </a:r>
            <a:r>
              <a:rPr lang="zh-CN" altLang="en-US" sz="2012" kern="0" dirty="0" smtClean="0">
                <a:solidFill>
                  <a:srgbClr val="000000"/>
                </a:solidFill>
                <a:latin typeface="Times New Roman" pitchFamily="65" charset="-122"/>
                <a:ea typeface="宋体" pitchFamily="65" charset="-122"/>
              </a:rPr>
              <a:t>达尔文被称为</a:t>
            </a:r>
            <a:r>
              <a:rPr dirty="0"/>
              <a:t/>
            </a:r>
            <a:br>
              <a:rPr dirty="0"/>
            </a:br>
            <a:r>
              <a:rPr lang="zh-CN" altLang="en-US" sz="2012" kern="0" dirty="0" smtClean="0">
                <a:solidFill>
                  <a:srgbClr val="000000"/>
                </a:solidFill>
                <a:latin typeface="Times New Roman" pitchFamily="65" charset="-122"/>
                <a:ea typeface="宋体" pitchFamily="65" charset="-122"/>
              </a:rPr>
              <a:t>“生物学领域的牛顿”。</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4.蒸汽时代</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(1)发明和应用:18世纪60年代,英国人瓦特改良蒸汽机;19世纪三四十年</a:t>
            </a:r>
            <a:r>
              <a:rPr dirty="0"/>
              <a:t/>
            </a:r>
            <a:br>
              <a:rPr dirty="0"/>
            </a:br>
            <a:r>
              <a:rPr lang="zh-CN" altLang="en-US" sz="2012" kern="0" dirty="0" smtClean="0">
                <a:solidFill>
                  <a:srgbClr val="000000"/>
                </a:solidFill>
                <a:latin typeface="Times New Roman" pitchFamily="65" charset="-122"/>
                <a:ea typeface="宋体" pitchFamily="65" charset="-122"/>
              </a:rPr>
              <a:t>代,蒸汽机被广泛采用,人类进入蒸汽时代。</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(2)意义:促使工场手工业作坊转变为机器大工业工厂,真正意义上的社</a:t>
            </a:r>
            <a:r>
              <a:rPr dirty="0"/>
              <a:t/>
            </a:r>
            <a:br>
              <a:rPr dirty="0"/>
            </a:br>
            <a:r>
              <a:rPr lang="zh-CN" altLang="en-US" sz="2012" kern="0" dirty="0" smtClean="0">
                <a:solidFill>
                  <a:srgbClr val="000000"/>
                </a:solidFill>
                <a:latin typeface="Times New Roman" pitchFamily="65" charset="-122"/>
                <a:ea typeface="宋体" pitchFamily="65" charset="-122"/>
              </a:rPr>
              <a:t>会化大生产逐渐形成;形成了许多工业城市和工业国家;</a:t>
            </a:r>
            <a:r>
              <a:rPr lang="zh-CN" altLang="en-US" sz="2012" u="sng" kern="0" dirty="0" smtClean="0">
                <a:solidFill>
                  <a:srgbClr val="000000"/>
                </a:solidFill>
                <a:latin typeface="Times New Roman" pitchFamily="65" charset="-122"/>
                <a:ea typeface="宋体" pitchFamily="65" charset="-122"/>
              </a:rPr>
              <a:t>以蒸汽为动力</a:t>
            </a:r>
            <a:r>
              <a:rPr dirty="0"/>
              <a:t/>
            </a:r>
            <a:br>
              <a:rPr dirty="0"/>
            </a:br>
            <a:r>
              <a:rPr lang="zh-CN" altLang="en-US" sz="2012" u="sng" kern="0" dirty="0" smtClean="0">
                <a:solidFill>
                  <a:srgbClr val="000000"/>
                </a:solidFill>
                <a:latin typeface="Times New Roman" pitchFamily="65" charset="-122"/>
                <a:ea typeface="宋体" pitchFamily="65" charset="-122"/>
              </a:rPr>
              <a:t>的轮船和火车出现,加强了世界各地的联系,世界日益成为一个整体</a:t>
            </a:r>
            <a:r>
              <a:rPr lang="zh-CN" altLang="en-US" sz="2012"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76978"/>
            <a:ext cx="8127000" cy="32514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5.电气革命的出现</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(1)成果:1831年,英国科学家④</a:t>
            </a:r>
            <a:r>
              <a:rPr lang="zh-CN" altLang="en-US" sz="2012" u="sng" kern="0" dirty="0" smtClean="0">
                <a:solidFill>
                  <a:srgbClr val="FF0000"/>
                </a:solidFill>
                <a:latin typeface="Times New Roman" pitchFamily="65" charset="-122"/>
                <a:ea typeface="宋体" pitchFamily="65" charset="-122"/>
              </a:rPr>
              <a:t>　法拉第    </a:t>
            </a:r>
            <a:r>
              <a:rPr lang="zh-CN" altLang="en-US" sz="2012" kern="0" dirty="0" smtClean="0">
                <a:solidFill>
                  <a:srgbClr val="000000"/>
                </a:solidFill>
                <a:latin typeface="Times New Roman" pitchFamily="65" charset="-122"/>
                <a:ea typeface="宋体" pitchFamily="65" charset="-122"/>
              </a:rPr>
              <a:t>发现了电磁感应现象,为发电</a:t>
            </a:r>
            <a:r>
              <a:rPr dirty="0"/>
              <a:t/>
            </a:r>
            <a:br>
              <a:rPr dirty="0"/>
            </a:br>
            <a:r>
              <a:rPr lang="zh-CN" altLang="en-US" sz="2012" kern="0" dirty="0" smtClean="0">
                <a:solidFill>
                  <a:srgbClr val="000000"/>
                </a:solidFill>
                <a:latin typeface="Times New Roman" pitchFamily="65" charset="-122"/>
                <a:ea typeface="宋体" pitchFamily="65" charset="-122"/>
              </a:rPr>
              <a:t>机的研制奠定了理论基础;随着发电机和电动机的发明和使用,电力开</a:t>
            </a:r>
            <a:r>
              <a:rPr dirty="0"/>
              <a:t/>
            </a:r>
            <a:br>
              <a:rPr dirty="0"/>
            </a:br>
            <a:r>
              <a:rPr lang="zh-CN" altLang="en-US" sz="2012" kern="0" dirty="0" smtClean="0">
                <a:solidFill>
                  <a:srgbClr val="000000"/>
                </a:solidFill>
                <a:latin typeface="Times New Roman" pitchFamily="65" charset="-122"/>
                <a:ea typeface="宋体" pitchFamily="65" charset="-122"/>
              </a:rPr>
              <a:t>始带动机器,成为新能源;长距离的输变电技术日益成熟,工业获得了比</a:t>
            </a:r>
            <a:r>
              <a:rPr dirty="0"/>
              <a:t/>
            </a:r>
            <a:br>
              <a:rPr dirty="0"/>
            </a:br>
            <a:r>
              <a:rPr lang="zh-CN" altLang="en-US" sz="2012" kern="0" dirty="0" smtClean="0">
                <a:solidFill>
                  <a:srgbClr val="000000"/>
                </a:solidFill>
                <a:latin typeface="Times New Roman" pitchFamily="65" charset="-122"/>
                <a:ea typeface="宋体" pitchFamily="65" charset="-122"/>
              </a:rPr>
              <a:t>蒸汽机更强大、更方便的动力。</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(2)影响:</a:t>
            </a:r>
            <a:r>
              <a:rPr lang="zh-CN" altLang="en-US" sz="2012" u="sng" kern="0" dirty="0" smtClean="0">
                <a:solidFill>
                  <a:srgbClr val="000000"/>
                </a:solidFill>
                <a:latin typeface="Times New Roman" pitchFamily="65" charset="-122"/>
                <a:ea typeface="宋体" pitchFamily="65" charset="-122"/>
              </a:rPr>
              <a:t>资产阶级开始确立对世界的统治;垄断组织形成;城市面貌和社</a:t>
            </a:r>
            <a:r>
              <a:rPr dirty="0"/>
              <a:t/>
            </a:r>
            <a:br>
              <a:rPr dirty="0"/>
            </a:br>
            <a:r>
              <a:rPr lang="zh-CN" altLang="en-US" sz="2012" u="sng" kern="0" dirty="0" smtClean="0">
                <a:solidFill>
                  <a:srgbClr val="000000"/>
                </a:solidFill>
                <a:latin typeface="Times New Roman" pitchFamily="65" charset="-122"/>
                <a:ea typeface="宋体" pitchFamily="65" charset="-122"/>
              </a:rPr>
              <a:t>会生活发生巨大变化</a:t>
            </a:r>
            <a:r>
              <a:rPr lang="zh-CN" altLang="en-US" sz="2012" kern="0" dirty="0" smtClean="0">
                <a:solidFill>
                  <a:srgbClr val="000000"/>
                </a:solidFill>
                <a:latin typeface="Times New Roman" pitchFamily="65" charset="-122"/>
                <a:ea typeface="宋体" pitchFamily="65" charset="-122"/>
              </a:rPr>
              <a:t>。</a:t>
            </a:r>
            <a:endParaRPr lang="zh-CN" altLang="en-US" dirty="0"/>
          </a:p>
        </p:txBody>
      </p:sp>
      <p:grpSp>
        <p:nvGrpSpPr>
          <p:cNvPr id="3" name="组合 16"/>
          <p:cNvGrpSpPr/>
          <p:nvPr/>
        </p:nvGrpSpPr>
        <p:grpSpPr bwMode="auto">
          <a:xfrm>
            <a:off x="3804294" y="1716460"/>
            <a:ext cx="1271761"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86182" y="1446436"/>
            <a:ext cx="1714512" cy="461665"/>
          </a:xfrm>
          <a:prstGeom prst="rect">
            <a:avLst/>
          </a:prstGeom>
          <a:noFill/>
        </p:spPr>
        <p:txBody>
          <a:bodyPr wrap="square" rtlCol="0">
            <a:spAutoFit/>
          </a:bodyPr>
          <a:lstStyle/>
          <a:p>
            <a:r>
              <a:rPr lang="zh-CN" altLang="en-US" sz="2400" b="1" dirty="0" smtClean="0"/>
              <a:t>考点</a:t>
            </a:r>
            <a:r>
              <a:rPr lang="zh-CN" altLang="en-US" sz="2400" b="1" dirty="0"/>
              <a:t>清单</a:t>
            </a:r>
          </a:p>
        </p:txBody>
      </p:sp>
      <p:pic>
        <p:nvPicPr>
          <p:cNvPr id="7169" name="Picture 1" descr="E:\静\2018\图书出版\53A\PPT课件\未标题-2-03.png"/>
          <p:cNvPicPr>
            <a:picLocks noChangeAspect="1" noChangeArrowheads="1"/>
          </p:cNvPicPr>
          <p:nvPr/>
        </p:nvPicPr>
        <p:blipFill>
          <a:blip r:embed="rId3" cstate="print"/>
          <a:srcRect/>
          <a:stretch>
            <a:fillRect/>
          </a:stretch>
        </p:blipFill>
        <p:spPr bwMode="auto">
          <a:xfrm>
            <a:off x="3143240" y="934230"/>
            <a:ext cx="2770187" cy="414337"/>
          </a:xfrm>
          <a:prstGeom prst="rect">
            <a:avLst/>
          </a:prstGeom>
          <a:noFill/>
        </p:spPr>
      </p:pic>
      <p:sp>
        <p:nvSpPr>
          <p:cNvPr id="8" name="TextBox 2"/>
          <p:cNvSpPr txBox="1"/>
          <p:nvPr/>
        </p:nvSpPr>
        <p:spPr>
          <a:xfrm>
            <a:off x="539552" y="2340149"/>
            <a:ext cx="8127000" cy="428515"/>
          </a:xfrm>
          <a:prstGeom prst="rect">
            <a:avLst/>
          </a:prstGeom>
          <a:noFill/>
        </p:spPr>
        <p:txBody>
          <a:bodyPr wrap="square" lIns="0" tIns="0" rIns="0" bIns="0" rtlCol="0">
            <a:spAutoFit/>
          </a:bodyPr>
          <a:lstStyle/>
          <a:p>
            <a:pPr eaLnBrk="0" latinLnBrk="1" hangingPunct="0">
              <a:lnSpc>
                <a:spcPct val="150000"/>
              </a:lnSpc>
            </a:pPr>
            <a:r>
              <a:rPr lang="zh-CN" altLang="en-US" sz="2200" b="1" kern="0" dirty="0" smtClean="0">
                <a:solidFill>
                  <a:srgbClr val="000000"/>
                </a:solidFill>
                <a:latin typeface="黑体" pitchFamily="2" charset="-122"/>
                <a:ea typeface="黑体" pitchFamily="2" charset="-122"/>
              </a:rPr>
              <a:t>考点一　工业革命下西方民主制度的发展与社会主义运动的兴起</a:t>
            </a:r>
          </a:p>
        </p:txBody>
      </p:sp>
      <p:pic>
        <p:nvPicPr>
          <p:cNvPr id="9" name="图片 3" descr="textimage0.jpeg"/>
          <p:cNvPicPr>
            <a:picLocks noChangeAspect="1"/>
          </p:cNvPicPr>
          <p:nvPr/>
        </p:nvPicPr>
        <p:blipFill>
          <a:blip r:embed="rId4" cstate="print"/>
          <a:stretch>
            <a:fillRect/>
          </a:stretch>
        </p:blipFill>
        <p:spPr>
          <a:xfrm>
            <a:off x="3851920" y="1908101"/>
            <a:ext cx="1274064" cy="382219"/>
          </a:xfrm>
          <a:prstGeom prst="rect">
            <a:avLst/>
          </a:prstGeom>
        </p:spPr>
      </p:pic>
      <p:sp>
        <p:nvSpPr>
          <p:cNvPr id="6" name="TextBox 2"/>
          <p:cNvSpPr txBox="1"/>
          <p:nvPr/>
        </p:nvSpPr>
        <p:spPr>
          <a:xfrm>
            <a:off x="540000" y="2916213"/>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一、英国1832年议会改革</a:t>
            </a:r>
            <a:endParaRPr lang="zh-CN" altLang="en-US" b="1" dirty="0"/>
          </a:p>
        </p:txBody>
      </p:sp>
      <p:graphicFrame>
        <p:nvGraphicFramePr>
          <p:cNvPr id="7" name="表格 2"/>
          <p:cNvGraphicFramePr>
            <a:graphicFrameLocks noGrp="1"/>
          </p:cNvGraphicFramePr>
          <p:nvPr/>
        </p:nvGraphicFramePr>
        <p:xfrm>
          <a:off x="540000" y="3492277"/>
          <a:ext cx="7740000" cy="1371600"/>
        </p:xfrm>
        <a:graphic>
          <a:graphicData uri="http://schemas.openxmlformats.org/drawingml/2006/table">
            <a:tbl>
              <a:tblPr/>
              <a:tblGrid>
                <a:gridCol w="575616"/>
                <a:gridCol w="7164384"/>
              </a:tblGrid>
              <a:tr h="373320">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背景</a:t>
                      </a:r>
                    </a:p>
                  </a:txBody>
                  <a:tcPr marL="45720" marR="45720"/>
                </a:tc>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①</a:t>
                      </a:r>
                      <a:r>
                        <a:rPr lang="zh-CN" altLang="en-US" sz="1600" u="sng" kern="0" dirty="0" smtClean="0">
                          <a:solidFill>
                            <a:srgbClr val="FF0000"/>
                          </a:solidFill>
                          <a:latin typeface="Times New Roman" pitchFamily="65" charset="-122"/>
                          <a:ea typeface="宋体" pitchFamily="65" charset="-122"/>
                        </a:rPr>
                        <a:t>　工业革命    </a:t>
                      </a:r>
                      <a:r>
                        <a:rPr lang="zh-CN" altLang="en-US" sz="1600" kern="0" dirty="0" smtClean="0">
                          <a:solidFill>
                            <a:srgbClr val="000000"/>
                          </a:solidFill>
                          <a:latin typeface="Times New Roman" pitchFamily="65" charset="-122"/>
                          <a:ea typeface="宋体" pitchFamily="65" charset="-122"/>
                        </a:rPr>
                        <a:t>以后,工业资产阶级兴起,要求获得更多的政治权利</a:t>
                      </a:r>
                    </a:p>
                  </a:txBody>
                  <a:tcPr marL="45720" marR="45720"/>
                </a:tc>
              </a:tr>
              <a:tr h="373320">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内容</a:t>
                      </a:r>
                    </a:p>
                  </a:txBody>
                  <a:tcPr marL="45720" marR="45720"/>
                </a:tc>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1832年英国进行议会改革,工业资产阶级获得了更多的议席</a:t>
                      </a:r>
                    </a:p>
                  </a:txBody>
                  <a:tcPr marL="45720" marR="45720"/>
                </a:tc>
              </a:tr>
              <a:tr h="373320">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作用</a:t>
                      </a:r>
                    </a:p>
                  </a:txBody>
                  <a:tcPr marL="45720" marR="45720"/>
                </a:tc>
                <a:tc>
                  <a:txBody>
                    <a:bodyPr/>
                    <a:lstStyle/>
                    <a:p>
                      <a:pPr algn="ctr" eaLnBrk="0" latinLnBrk="1" hangingPunct="0">
                        <a:lnSpc>
                          <a:spcPct val="150000"/>
                        </a:lnSpc>
                        <a:spcBef>
                          <a:spcPts val="0"/>
                        </a:spcBef>
                      </a:pPr>
                      <a:r>
                        <a:rPr lang="zh-CN" altLang="en-US" sz="1600" u="sng" kern="0" dirty="0" smtClean="0">
                          <a:solidFill>
                            <a:srgbClr val="000000"/>
                          </a:solidFill>
                          <a:latin typeface="Times New Roman" pitchFamily="65" charset="-122"/>
                          <a:ea typeface="宋体" pitchFamily="65" charset="-122"/>
                        </a:rPr>
                        <a:t>为工业资本主义的进一步发展提供了保障</a:t>
                      </a:r>
                    </a:p>
                  </a:txBody>
                  <a:tcPr marL="45720" marR="45720"/>
                </a:tc>
              </a:tr>
            </a:tbl>
          </a:graphicData>
        </a:graphic>
      </p:graphicFrame>
      <p:sp>
        <p:nvSpPr>
          <p:cNvPr id="10" name="矩形 9"/>
          <p:cNvSpPr/>
          <p:nvPr/>
        </p:nvSpPr>
        <p:spPr>
          <a:xfrm>
            <a:off x="467544" y="4776254"/>
            <a:ext cx="8676456" cy="1020279"/>
          </a:xfrm>
          <a:prstGeom prst="rect">
            <a:avLst/>
          </a:prstGeom>
        </p:spPr>
        <p:txBody>
          <a:bodyPr wrap="square">
            <a:spAutoFit/>
          </a:bodyPr>
          <a:lstStyle/>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二、美国两党制的形成和发展</a:t>
            </a:r>
            <a:endParaRPr lang="zh-CN" altLang="en-US" sz="2010" b="1" dirty="0" smtClean="0"/>
          </a:p>
          <a:p>
            <a:pPr eaLnBrk="0" latinLnBrk="1" hangingPunct="0">
              <a:lnSpc>
                <a:spcPct val="150000"/>
              </a:lnSpc>
            </a:pPr>
            <a:r>
              <a:rPr lang="en-US" altLang="zh-CN" sz="2010" kern="0" dirty="0" smtClean="0">
                <a:solidFill>
                  <a:srgbClr val="000000"/>
                </a:solidFill>
                <a:latin typeface="Times New Roman" pitchFamily="65" charset="-122"/>
                <a:ea typeface="宋体" pitchFamily="65" charset="-122"/>
              </a:rPr>
              <a:t>(1)</a:t>
            </a:r>
            <a:r>
              <a:rPr lang="zh-CN" altLang="en-US" sz="2010" kern="0" dirty="0" smtClean="0">
                <a:solidFill>
                  <a:srgbClr val="000000"/>
                </a:solidFill>
                <a:latin typeface="Times New Roman" pitchFamily="65" charset="-122"/>
                <a:ea typeface="宋体" pitchFamily="65" charset="-122"/>
              </a:rPr>
              <a:t>形成</a:t>
            </a:r>
            <a:r>
              <a:rPr lang="en-US" altLang="zh-CN" sz="2010" kern="0" dirty="0" smtClean="0">
                <a:solidFill>
                  <a:srgbClr val="000000"/>
                </a:solidFill>
                <a:latin typeface="Times New Roman" pitchFamily="65" charset="-122"/>
                <a:ea typeface="宋体" pitchFamily="65" charset="-122"/>
              </a:rPr>
              <a:t>:19</a:t>
            </a:r>
            <a:r>
              <a:rPr lang="zh-CN" altLang="en-US" sz="2010" kern="0" dirty="0" smtClean="0">
                <a:solidFill>
                  <a:srgbClr val="000000"/>
                </a:solidFill>
                <a:latin typeface="Times New Roman" pitchFamily="65" charset="-122"/>
                <a:ea typeface="宋体" pitchFamily="65" charset="-122"/>
              </a:rPr>
              <a:t>世纪</a:t>
            </a:r>
            <a:r>
              <a:rPr lang="en-US" altLang="zh-CN" sz="2010" kern="0" dirty="0" smtClean="0">
                <a:solidFill>
                  <a:srgbClr val="000000"/>
                </a:solidFill>
                <a:latin typeface="Times New Roman" pitchFamily="65" charset="-122"/>
                <a:ea typeface="宋体" pitchFamily="65" charset="-122"/>
              </a:rPr>
              <a:t>50</a:t>
            </a:r>
            <a:r>
              <a:rPr lang="zh-CN" altLang="en-US" sz="2010" kern="0" dirty="0" smtClean="0">
                <a:solidFill>
                  <a:srgbClr val="000000"/>
                </a:solidFill>
                <a:latin typeface="Times New Roman" pitchFamily="65" charset="-122"/>
                <a:ea typeface="宋体" pitchFamily="65" charset="-122"/>
              </a:rPr>
              <a:t>年代中期</a:t>
            </a:r>
            <a:r>
              <a:rPr lang="en-US" altLang="zh-CN" sz="2010" kern="0" dirty="0" smtClean="0">
                <a:solidFill>
                  <a:srgbClr val="000000"/>
                </a:solidFill>
                <a:latin typeface="Times New Roman" pitchFamily="65" charset="-122"/>
                <a:ea typeface="宋体" pitchFamily="65" charset="-122"/>
              </a:rPr>
              <a:t>,②</a:t>
            </a:r>
            <a:r>
              <a:rPr lang="zh-CN" altLang="en-US" sz="2010" u="sng" kern="0" dirty="0" smtClean="0">
                <a:solidFill>
                  <a:srgbClr val="FF0000"/>
                </a:solidFill>
                <a:latin typeface="Times New Roman" pitchFamily="65" charset="-122"/>
                <a:ea typeface="宋体" pitchFamily="65" charset="-122"/>
              </a:rPr>
              <a:t>　民主党    </a:t>
            </a:r>
            <a:r>
              <a:rPr lang="zh-CN" altLang="en-US" sz="2010" kern="0" dirty="0" smtClean="0">
                <a:solidFill>
                  <a:srgbClr val="000000"/>
                </a:solidFill>
                <a:latin typeface="Times New Roman" pitchFamily="65" charset="-122"/>
                <a:ea typeface="宋体" pitchFamily="65" charset="-122"/>
              </a:rPr>
              <a:t>和共和党的对峙格局最终形成。</a:t>
            </a:r>
            <a:endParaRPr lang="zh-CN" altLang="en-US" sz="2010" dirty="0"/>
          </a:p>
        </p:txBody>
      </p:sp>
      <p:grpSp>
        <p:nvGrpSpPr>
          <p:cNvPr id="11" name="组合 16"/>
          <p:cNvGrpSpPr/>
          <p:nvPr/>
        </p:nvGrpSpPr>
        <p:grpSpPr bwMode="auto">
          <a:xfrm>
            <a:off x="2003480" y="3621435"/>
            <a:ext cx="1236836" cy="248033"/>
            <a:chOff x="4881562" y="2969419"/>
            <a:chExt cx="783432" cy="219075"/>
          </a:xfrm>
        </p:grpSpPr>
        <p:sp>
          <p:nvSpPr>
            <p:cNvPr id="12"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3"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4" name="组合 16"/>
          <p:cNvGrpSpPr/>
          <p:nvPr/>
        </p:nvGrpSpPr>
        <p:grpSpPr bwMode="auto">
          <a:xfrm>
            <a:off x="3765240" y="5226819"/>
            <a:ext cx="1310816" cy="457707"/>
            <a:chOff x="4881562" y="2969419"/>
            <a:chExt cx="783432" cy="219075"/>
          </a:xfrm>
        </p:grpSpPr>
        <p:sp>
          <p:nvSpPr>
            <p:cNvPr id="1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05222"/>
            <a:ext cx="8424488" cy="2322431"/>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二、文学艺术</a:t>
            </a:r>
            <a:endParaRPr lang="zh-CN" altLang="en-US" sz="2400" b="1" dirty="0" smtClean="0"/>
          </a:p>
          <a:p>
            <a:pPr eaLnBrk="0" latinLnBrk="1" hangingPunct="0">
              <a:lnSpc>
                <a:spcPct val="150000"/>
              </a:lnSpc>
            </a:pPr>
            <a:r>
              <a:rPr lang="en-US" altLang="zh-CN" sz="2012" b="1" kern="0" dirty="0" smtClean="0">
                <a:solidFill>
                  <a:srgbClr val="000000"/>
                </a:solidFill>
                <a:latin typeface="Times New Roman" pitchFamily="65" charset="-122"/>
                <a:ea typeface="宋体" pitchFamily="65" charset="-122"/>
              </a:rPr>
              <a:t>1.</a:t>
            </a:r>
            <a:r>
              <a:rPr lang="zh-CN" altLang="en-US" sz="2012" b="1" kern="0" dirty="0" smtClean="0">
                <a:solidFill>
                  <a:srgbClr val="000000"/>
                </a:solidFill>
                <a:latin typeface="Times New Roman" pitchFamily="65" charset="-122"/>
                <a:ea typeface="宋体" pitchFamily="65" charset="-122"/>
              </a:rPr>
              <a:t>现实主义文学</a:t>
            </a:r>
            <a:endParaRPr lang="zh-CN" altLang="en-US" sz="2400" b="1" dirty="0" smtClean="0"/>
          </a:p>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背景</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工业革命开展</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欧美国家社会矛盾日趋尖锐</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现实主义文学兴起。</a:t>
            </a:r>
            <a:endParaRPr lang="en-US" altLang="zh-CN" sz="2012"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(2)特点:关注社会问题,深入剖析社会生活的本质,揭露和批判社会的罪恶。</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(3)代表人物及其作品或特点</a:t>
            </a:r>
            <a:endParaRPr lang="zh-CN" altLang="en-US" dirty="0"/>
          </a:p>
        </p:txBody>
      </p:sp>
      <p:graphicFrame>
        <p:nvGraphicFramePr>
          <p:cNvPr id="3" name="表格 2"/>
          <p:cNvGraphicFramePr>
            <a:graphicFrameLocks noGrp="1"/>
          </p:cNvGraphicFramePr>
          <p:nvPr/>
        </p:nvGraphicFramePr>
        <p:xfrm>
          <a:off x="540000" y="3399661"/>
          <a:ext cx="7740000" cy="2468880"/>
        </p:xfrm>
        <a:graphic>
          <a:graphicData uri="http://schemas.openxmlformats.org/drawingml/2006/table">
            <a:tbl>
              <a:tblPr/>
              <a:tblGrid>
                <a:gridCol w="2231800"/>
                <a:gridCol w="5508200"/>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人物</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作品或特点</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巴尔扎克</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⑤</a:t>
                      </a:r>
                      <a:r>
                        <a:rPr lang="zh-CN" altLang="en-US" sz="1400" kern="0" dirty="0" smtClean="0">
                          <a:solidFill>
                            <a:srgbClr val="FF0000"/>
                          </a:solidFill>
                          <a:latin typeface="Times New Roman" pitchFamily="65" charset="-122"/>
                          <a:ea typeface="宋体" pitchFamily="65" charset="-122"/>
                        </a:rPr>
                        <a:t>《</a:t>
                      </a:r>
                      <a:r>
                        <a:rPr lang="zh-CN" altLang="en-US" sz="1400" u="sng" kern="0" dirty="0" smtClean="0">
                          <a:solidFill>
                            <a:srgbClr val="FF0000"/>
                          </a:solidFill>
                          <a:latin typeface="Times New Roman" pitchFamily="65" charset="-122"/>
                          <a:ea typeface="宋体" pitchFamily="65" charset="-122"/>
                        </a:rPr>
                        <a:t>　人间喜剧    </a:t>
                      </a:r>
                      <a:r>
                        <a:rPr lang="zh-CN" altLang="en-US" sz="1400" kern="0" dirty="0" smtClean="0">
                          <a:solidFill>
                            <a:srgbClr val="FF0000"/>
                          </a:solidFill>
                          <a:latin typeface="Times New Roman"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,堪称资本主义的“社会百科全书”</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狄更斯</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《大卫·科波菲尔》,描述社会下层生活</a:t>
                      </a:r>
                    </a:p>
                  </a:txBody>
                  <a:tcPr marL="45720" marR="45720"/>
                </a:tc>
              </a:tr>
              <a:tr h="37331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普希金、托尔斯泰</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《叶甫盖尼·奥涅金》《安娜·卡列尼娜》</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安徒生、易卜生</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同情弱者,揭露资产阶级的唯利是图和资产阶级民主的虚伪</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马克·吐温</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批判美国社会中的种族歧视现象,痛斥资本主义金钱至上的丑恶本质</a:t>
                      </a:r>
                    </a:p>
                  </a:txBody>
                  <a:tcPr marL="45720" marR="45720"/>
                </a:tc>
              </a:tr>
            </a:tbl>
          </a:graphicData>
        </a:graphic>
      </p:graphicFrame>
      <p:grpSp>
        <p:nvGrpSpPr>
          <p:cNvPr id="4" name="组合 16"/>
          <p:cNvGrpSpPr/>
          <p:nvPr/>
        </p:nvGrpSpPr>
        <p:grpSpPr bwMode="auto">
          <a:xfrm>
            <a:off x="3550170" y="3895750"/>
            <a:ext cx="1309861" cy="248033"/>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2.现实主义美术</a:t>
            </a:r>
            <a:endParaRPr lang="zh-CN" altLang="en-US"/>
          </a:p>
        </p:txBody>
      </p:sp>
      <p:sp>
        <p:nvSpPr>
          <p:cNvPr id="3" name="TextBox 3"/>
          <p:cNvSpPr txBox="1"/>
          <p:nvPr/>
        </p:nvSpPr>
        <p:spPr>
          <a:xfrm>
            <a:off x="540000" y="2665152"/>
            <a:ext cx="8127000" cy="36348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3.印象派绘画</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(1)背景:19世纪后半期,科学技术,尤其是光学技术的进步。</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(2)代表人物及其作品、特点</a:t>
            </a:r>
            <a:endParaRPr lang="zh-CN" altLang="en-US" dirty="0"/>
          </a:p>
        </p:txBody>
      </p:sp>
      <p:graphicFrame>
        <p:nvGraphicFramePr>
          <p:cNvPr id="4" name="表格 4"/>
          <p:cNvGraphicFramePr>
            <a:graphicFrameLocks noGrp="1"/>
          </p:cNvGraphicFramePr>
          <p:nvPr/>
        </p:nvGraphicFramePr>
        <p:xfrm>
          <a:off x="611559" y="1545192"/>
          <a:ext cx="7668441" cy="1234440"/>
        </p:xfrm>
        <a:graphic>
          <a:graphicData uri="http://schemas.openxmlformats.org/drawingml/2006/table">
            <a:tbl>
              <a:tblPr/>
              <a:tblGrid>
                <a:gridCol w="1355059"/>
                <a:gridCol w="2711006"/>
                <a:gridCol w="3602376"/>
              </a:tblGrid>
              <a:tr h="38499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人物</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作品</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特点</a:t>
                      </a:r>
                    </a:p>
                  </a:txBody>
                  <a:tcPr marL="45720" marR="45720"/>
                </a:tc>
              </a:tr>
              <a:tr h="38499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米勒</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《播种者》《拾穗者》</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反映农民的生活和情感</a:t>
                      </a:r>
                    </a:p>
                  </a:txBody>
                  <a:tcPr marL="45720" marR="45720"/>
                </a:tc>
              </a:tr>
              <a:tr h="38499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列宾</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《伏尔加河上的纤夫》</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对劳动人民的同情,对美好生活的憧憬和渴望</a:t>
                      </a:r>
                    </a:p>
                  </a:txBody>
                  <a:tcPr marL="45720" marR="45720"/>
                </a:tc>
              </a:tr>
            </a:tbl>
          </a:graphicData>
        </a:graphic>
      </p:graphicFrame>
      <p:graphicFrame>
        <p:nvGraphicFramePr>
          <p:cNvPr id="5" name="表格 2"/>
          <p:cNvGraphicFramePr>
            <a:graphicFrameLocks noGrp="1"/>
          </p:cNvGraphicFramePr>
          <p:nvPr/>
        </p:nvGraphicFramePr>
        <p:xfrm>
          <a:off x="540000" y="4222621"/>
          <a:ext cx="7740000" cy="1645920"/>
        </p:xfrm>
        <a:graphic>
          <a:graphicData uri="http://schemas.openxmlformats.org/drawingml/2006/table">
            <a:tbl>
              <a:tblPr/>
              <a:tblGrid>
                <a:gridCol w="791640"/>
                <a:gridCol w="1944216"/>
                <a:gridCol w="5004144"/>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人物</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作品</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特点</a:t>
                      </a:r>
                    </a:p>
                  </a:txBody>
                  <a:tcPr marL="45720" marR="45720"/>
                </a:tc>
              </a:tr>
              <a:tr h="34678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莫奈</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⑥</a:t>
                      </a:r>
                      <a:r>
                        <a:rPr lang="zh-CN" altLang="en-US" sz="1400" kern="0" dirty="0" smtClean="0">
                          <a:solidFill>
                            <a:srgbClr val="FF0000"/>
                          </a:solidFill>
                          <a:latin typeface="Times New Roman" pitchFamily="65" charset="-122"/>
                          <a:ea typeface="宋体" pitchFamily="65" charset="-122"/>
                        </a:rPr>
                        <a:t>《</a:t>
                      </a:r>
                      <a:r>
                        <a:rPr lang="zh-CN" altLang="en-US" sz="1400" u="sng" kern="0" dirty="0" smtClean="0">
                          <a:solidFill>
                            <a:srgbClr val="FF0000"/>
                          </a:solidFill>
                          <a:latin typeface="Times New Roman" pitchFamily="65" charset="-122"/>
                          <a:ea typeface="宋体" pitchFamily="65" charset="-122"/>
                        </a:rPr>
                        <a:t>　日出·印象    </a:t>
                      </a:r>
                      <a:r>
                        <a:rPr lang="zh-CN" altLang="en-US" sz="1400" kern="0" dirty="0" smtClean="0">
                          <a:solidFill>
                            <a:srgbClr val="FF0000"/>
                          </a:solidFill>
                          <a:latin typeface="Times New Roman" pitchFamily="65" charset="-122"/>
                          <a:ea typeface="宋体" pitchFamily="65" charset="-122"/>
                        </a:rPr>
                        <a:t>》</a:t>
                      </a:r>
                    </a:p>
                  </a:txBody>
                  <a:tcPr marL="45720" marR="45720"/>
                </a:tc>
                <a:tc>
                  <a:txBody>
                    <a:bodyPr/>
                    <a:lstStyle/>
                    <a:p>
                      <a:pPr algn="ct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强调捕捉光和色之下的“瞬间印象”,表现微妙的色彩变化</a:t>
                      </a:r>
                    </a:p>
                  </a:txBody>
                  <a:tcPr marL="45720" marR="45720"/>
                </a:tc>
              </a:tr>
              <a:tr h="335798">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凡高</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《向日葵》</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让人感受到灼热阳光下的灿烂,被称为“扑向太阳的画家”</a:t>
                      </a:r>
                    </a:p>
                  </a:txBody>
                  <a:tcPr marL="45720" marR="45720"/>
                </a:tc>
              </a:tr>
              <a:tr h="25279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塞尚</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色彩反差强烈,立体感强,被称为“现代绘画之父”</a:t>
                      </a:r>
                    </a:p>
                  </a:txBody>
                  <a:tcPr marL="45720" marR="45720"/>
                </a:tc>
              </a:tr>
            </a:tbl>
          </a:graphicData>
        </a:graphic>
      </p:graphicFrame>
      <p:grpSp>
        <p:nvGrpSpPr>
          <p:cNvPr id="6" name="组合 16"/>
          <p:cNvGrpSpPr/>
          <p:nvPr/>
        </p:nvGrpSpPr>
        <p:grpSpPr bwMode="auto">
          <a:xfrm>
            <a:off x="1744638" y="4744988"/>
            <a:ext cx="1315194" cy="248033"/>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3066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4.影视艺术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(1)条件:19世纪晚期,人类进入电气时代。</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(2)电影艺术:1895年底,法国卢米埃尔兄弟首次向公众公映自己拍摄的</a:t>
            </a:r>
            <a:r>
              <a:rPr dirty="0"/>
              <a:t/>
            </a:r>
            <a:br>
              <a:rPr dirty="0"/>
            </a:br>
            <a:r>
              <a:rPr lang="zh-CN" altLang="en-US" sz="2012" kern="0" dirty="0" smtClean="0">
                <a:solidFill>
                  <a:srgbClr val="000000"/>
                </a:solidFill>
                <a:latin typeface="Times New Roman" pitchFamily="65" charset="-122"/>
                <a:ea typeface="宋体" pitchFamily="65" charset="-122"/>
              </a:rPr>
              <a:t>电影短片,这标志着电影的诞生;20世纪初,美国人格里菲斯拍摄和导演</a:t>
            </a:r>
            <a:r>
              <a:rPr dirty="0"/>
              <a:t/>
            </a:r>
            <a:br>
              <a:rPr dirty="0"/>
            </a:br>
            <a:r>
              <a:rPr lang="zh-CN" altLang="en-US" sz="2012" kern="0" dirty="0" smtClean="0">
                <a:solidFill>
                  <a:srgbClr val="000000"/>
                </a:solidFill>
                <a:latin typeface="Times New Roman" pitchFamily="65" charset="-122"/>
                <a:ea typeface="宋体" pitchFamily="65" charset="-122"/>
              </a:rPr>
              <a:t>了集故事性和艺术性于一身的电影作品,如《一个国家的诞生》等;</a:t>
            </a:r>
            <a:r>
              <a:rPr dirty="0"/>
              <a:t/>
            </a:r>
            <a:br>
              <a:rPr dirty="0"/>
            </a:br>
            <a:r>
              <a:rPr lang="zh-CN" altLang="en-US" sz="2012" kern="0" dirty="0" smtClean="0">
                <a:solidFill>
                  <a:srgbClr val="000000"/>
                </a:solidFill>
                <a:latin typeface="Times New Roman" pitchFamily="65" charset="-122"/>
                <a:ea typeface="宋体" pitchFamily="65" charset="-122"/>
              </a:rPr>
              <a:t>“默片”时代最负盛名的电影艺术家是卓别林。</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(3)电视艺术:20世纪20年代中期,电视出现;1929年,英国伦敦首次播送了</a:t>
            </a:r>
            <a:r>
              <a:rPr dirty="0"/>
              <a:t/>
            </a:r>
            <a:br>
              <a:rPr dirty="0"/>
            </a:br>
            <a:r>
              <a:rPr lang="zh-CN" altLang="en-US" sz="2012" kern="0" dirty="0" smtClean="0">
                <a:solidFill>
                  <a:srgbClr val="000000"/>
                </a:solidFill>
                <a:latin typeface="Times New Roman" pitchFamily="65" charset="-122"/>
                <a:ea typeface="宋体" pitchFamily="65" charset="-122"/>
              </a:rPr>
              <a:t>电视节目;20世纪30—40年代,电视艺术在英国和美国发展。</a:t>
            </a:r>
            <a:endParaRPr lang="zh-CN" altLang="en-US" dirty="0"/>
          </a:p>
          <a:p>
            <a:pPr marL="0" indent="0" eaLnBrk="0" latinLnBrk="1" hangingPunct="0">
              <a:lnSpc>
                <a:spcPct val="150000"/>
              </a:lnSpc>
              <a:spcBef>
                <a:spcPts val="0"/>
              </a:spcBef>
              <a:buNone/>
            </a:pPr>
            <a:r>
              <a:rPr lang="zh-CN" altLang="en-US" sz="2559" kern="0" spc="1169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2228205"/>
          <a:ext cx="7740000" cy="4251960"/>
        </p:xfrm>
        <a:graphic>
          <a:graphicData uri="http://schemas.openxmlformats.org/drawingml/2006/table">
            <a:tbl>
              <a:tblPr/>
              <a:tblGrid>
                <a:gridCol w="647624"/>
                <a:gridCol w="864096"/>
                <a:gridCol w="1368152"/>
                <a:gridCol w="1512168"/>
                <a:gridCol w="1944216"/>
                <a:gridCol w="1403744"/>
              </a:tblGrid>
              <a:tr h="216053">
                <a:tc gridSpan="2">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项目</a:t>
                      </a:r>
                    </a:p>
                  </a:txBody>
                  <a:tcPr marL="45720" marR="45720"/>
                </a:tc>
                <a:tc h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英国君主立宪制</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美国总统制</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法国议会共和制</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德国君主立宪制</a:t>
                      </a:r>
                    </a:p>
                  </a:txBody>
                  <a:tcPr marL="45720" marR="45720"/>
                </a:tc>
              </a:tr>
              <a:tr h="277070">
                <a:tc rowSpan="4">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国家</a:t>
                      </a: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元首</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名称</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国王</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总统</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总统</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皇帝</a:t>
                      </a:r>
                    </a:p>
                  </a:txBody>
                  <a:tcPr marL="45720" marR="45720"/>
                </a:tc>
              </a:tr>
              <a:tr h="321570">
                <a:tc v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产生方式</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世袭</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选民间接选出</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参众两院联席会议选出</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世袭</a:t>
                      </a:r>
                    </a:p>
                  </a:txBody>
                  <a:tcPr marL="45720" marR="45720"/>
                </a:tc>
              </a:tr>
              <a:tr h="602639">
                <a:tc v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任期</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终身</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每届四年,连任不得超过两届</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每届七年(现每届五</a:t>
                      </a:r>
                      <a:r>
                        <a:rPr sz="1400"/>
                        <a:t/>
                      </a:r>
                      <a:br>
                        <a:rPr sz="1400"/>
                      </a:br>
                      <a:r>
                        <a:rPr lang="zh-CN" altLang="en-US" sz="1400" kern="0" dirty="0" smtClean="0">
                          <a:solidFill>
                            <a:srgbClr val="000000"/>
                          </a:solidFill>
                          <a:latin typeface="Times New Roman" pitchFamily="65" charset="-122"/>
                          <a:ea typeface="宋体" pitchFamily="65" charset="-122"/>
                        </a:rPr>
                        <a:t>年),可连选连任</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终身</a:t>
                      </a:r>
                    </a:p>
                  </a:txBody>
                  <a:tcPr marL="45720" marR="45720"/>
                </a:tc>
              </a:tr>
              <a:tr h="411596">
                <a:tc v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权力</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统而不治</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拥有行政权</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拥有行政权</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拥有行政、</a:t>
                      </a: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立法、军事权</a:t>
                      </a:r>
                    </a:p>
                  </a:txBody>
                  <a:tcPr marL="45720" marR="45720"/>
                </a:tc>
              </a:tr>
              <a:tr h="145285">
                <a:tc rowSpan="3">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政府</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首脑名称</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首相</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总统</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总理</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宰相</a:t>
                      </a:r>
                    </a:p>
                  </a:txBody>
                  <a:tcPr marL="45720" marR="45720"/>
                </a:tc>
              </a:tr>
              <a:tr h="366741">
                <a:tc v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产生方式</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议会产生</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总统组织</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总统任命</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皇帝任命</a:t>
                      </a:r>
                    </a:p>
                  </a:txBody>
                  <a:tcPr marL="45720" marR="45720"/>
                </a:tc>
              </a:tr>
              <a:tr h="563571">
                <a:tc v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政府与议会关系</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对议会负责</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不对国会负责</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对议会负责</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议会和宰相对皇帝负责</a:t>
                      </a:r>
                    </a:p>
                  </a:txBody>
                  <a:tcPr marL="45720" marR="45720"/>
                </a:tc>
              </a:tr>
            </a:tbl>
          </a:graphicData>
        </a:graphic>
      </p:graphicFrame>
      <p:pic>
        <p:nvPicPr>
          <p:cNvPr id="3" name="图片 3" descr="textimage1.jpeg"/>
          <p:cNvPicPr>
            <a:picLocks noChangeAspect="1"/>
          </p:cNvPicPr>
          <p:nvPr/>
        </p:nvPicPr>
        <p:blipFill>
          <a:blip r:embed="rId4" cstate="print"/>
          <a:stretch>
            <a:fillRect/>
          </a:stretch>
        </p:blipFill>
        <p:spPr>
          <a:xfrm>
            <a:off x="3934968" y="1125906"/>
            <a:ext cx="1274064" cy="382219"/>
          </a:xfrm>
          <a:prstGeom prst="rect">
            <a:avLst/>
          </a:prstGeom>
        </p:spPr>
      </p:pic>
      <p:sp>
        <p:nvSpPr>
          <p:cNvPr id="4" name="矩形 3"/>
          <p:cNvSpPr/>
          <p:nvPr/>
        </p:nvSpPr>
        <p:spPr>
          <a:xfrm>
            <a:off x="516876" y="1580133"/>
            <a:ext cx="4764446" cy="497637"/>
          </a:xfrm>
          <a:prstGeom prst="rect">
            <a:avLst/>
          </a:prstGeom>
        </p:spPr>
        <p:txBody>
          <a:bodyPr wrap="none">
            <a:spAutoFit/>
          </a:bodyPr>
          <a:lstStyle/>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1.比较英、美、法、德的资产阶级代议制</a:t>
            </a:r>
            <a:endParaRPr lang="zh-CN" altLang="en-US" sz="2010" b="1" dirty="0"/>
          </a:p>
        </p:txBody>
      </p:sp>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88021"/>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2.比较两次工业革命</a:t>
            </a:r>
            <a:endParaRPr lang="zh-CN" altLang="en-US" b="1" dirty="0"/>
          </a:p>
        </p:txBody>
      </p:sp>
      <p:graphicFrame>
        <p:nvGraphicFramePr>
          <p:cNvPr id="4" name="表格 4"/>
          <p:cNvGraphicFramePr>
            <a:graphicFrameLocks noGrp="1"/>
          </p:cNvGraphicFramePr>
          <p:nvPr/>
        </p:nvGraphicFramePr>
        <p:xfrm>
          <a:off x="540000" y="1773747"/>
          <a:ext cx="7740000" cy="3909060"/>
        </p:xfrm>
        <a:graphic>
          <a:graphicData uri="http://schemas.openxmlformats.org/drawingml/2006/table">
            <a:tbl>
              <a:tblPr/>
              <a:tblGrid>
                <a:gridCol w="1295696"/>
                <a:gridCol w="3456384"/>
                <a:gridCol w="2987920"/>
              </a:tblGrid>
              <a:tr h="146885">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项目</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第一次工业革命</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第二次工业革命</a:t>
                      </a:r>
                    </a:p>
                  </a:txBody>
                  <a:tcPr marL="45720" marR="45720"/>
                </a:tc>
              </a:tr>
              <a:tr h="0">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动力</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蒸汽</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电力</a:t>
                      </a:r>
                    </a:p>
                  </a:txBody>
                  <a:tcPr marL="45720" marR="45720"/>
                </a:tc>
              </a:tr>
              <a:tr h="0">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发明者</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工匠</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科学家和工程师</a:t>
                      </a:r>
                    </a:p>
                  </a:txBody>
                  <a:tcPr marL="45720" marR="45720"/>
                </a:tc>
              </a:tr>
              <a:tr h="280597">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科技含量</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经验主义,科学与技术未真正结合</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科学理论指导,与生产紧密结合</a:t>
                      </a:r>
                    </a:p>
                  </a:txBody>
                  <a:tcPr marL="45720" marR="45720"/>
                </a:tc>
              </a:tr>
              <a:tr h="294096">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发生时空</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英国首先兴起,然后向其他国家扩展</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几乎同时在几个资本主义国家兴起</a:t>
                      </a:r>
                    </a:p>
                  </a:txBody>
                  <a:tcPr marL="45720" marR="45720"/>
                </a:tc>
              </a:tr>
              <a:tr h="373320">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起始部门</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轻工业</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重工业</a:t>
                      </a:r>
                    </a:p>
                  </a:txBody>
                  <a:tcPr marL="45720" marR="45720"/>
                </a:tc>
              </a:tr>
              <a:tr h="373320">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交通工具</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火车、轮船</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汽车、飞机</a:t>
                      </a:r>
                    </a:p>
                  </a:txBody>
                  <a:tcPr marL="45720" marR="45720"/>
                </a:tc>
              </a:tr>
              <a:tr h="370861">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生产组织</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工厂取代工场成为主要生产组织形式</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进入垄断阶段</a:t>
                      </a:r>
                    </a:p>
                  </a:txBody>
                  <a:tcPr marL="45720" marR="45720"/>
                </a:tc>
              </a:tr>
              <a:tr h="162075">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世界市场</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基本形成</a:t>
                      </a:r>
                    </a:p>
                  </a:txBody>
                  <a:tcPr marL="45720" marR="45720"/>
                </a:tc>
                <a:tc>
                  <a:txBody>
                    <a:bodyPr/>
                    <a:lstStyle/>
                    <a:p>
                      <a:pPr algn="ct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最终形成</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593709"/>
          <a:ext cx="7740000" cy="4903470"/>
        </p:xfrm>
        <a:graphic>
          <a:graphicData uri="http://schemas.openxmlformats.org/drawingml/2006/table">
            <a:tbl>
              <a:tblPr/>
              <a:tblGrid>
                <a:gridCol w="1223688"/>
                <a:gridCol w="6516312"/>
              </a:tblGrid>
              <a:tr h="836168">
                <a:tc>
                  <a:txBody>
                    <a:bodyPr/>
                    <a:lstStyle/>
                    <a:p>
                      <a:pPr algn="ct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雏形:新航路开辟与早期殖民扩张</a:t>
                      </a:r>
                    </a:p>
                  </a:txBody>
                  <a:tcPr marL="45720" marR="45720"/>
                </a:tc>
                <a:tc>
                  <a:txBody>
                    <a:bodyPr/>
                    <a:lstStyle/>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新航路开辟后,欧洲、亚洲、非洲、美洲之间建立了直接的商业联系。伴随着殖民扩张,世界市场的雏形出现,这是世界市场形成的第一步。全球逐渐形成了以欧洲为中心的世界经济体系,</a:t>
                      </a:r>
                      <a:r>
                        <a:rPr lang="zh-CN" altLang="en-US" sz="1350" u="sng" kern="0" dirty="0" smtClean="0">
                          <a:solidFill>
                            <a:srgbClr val="000000"/>
                          </a:solidFill>
                          <a:latin typeface="Times New Roman" pitchFamily="65" charset="-122"/>
                          <a:ea typeface="宋体" pitchFamily="65" charset="-122"/>
                        </a:rPr>
                        <a:t>人类也由此从各民族分散孤立地发展开始走向整体世界</a:t>
                      </a:r>
                    </a:p>
                  </a:txBody>
                  <a:tcPr marL="45720" marR="45720"/>
                </a:tc>
              </a:tr>
              <a:tr h="1769273">
                <a:tc>
                  <a:txBody>
                    <a:bodyPr/>
                    <a:lstStyle/>
                    <a:p>
                      <a:pPr algn="ct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基本形成:工业革命</a:t>
                      </a:r>
                    </a:p>
                  </a:txBody>
                  <a:tcPr marL="45720" marR="45720"/>
                </a:tc>
                <a:tc>
                  <a:txBody>
                    <a:bodyPr/>
                    <a:lstStyle/>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工业革命所带来的机器大工业为把国际交流推向全球化提供了必要的条件,为全球各国、各地区和各民族的沟通奠定了初步基础。随着机器大生产取代手工劳动,资本主义商品经济获得迅猛发展,廉价商品成为打开别国门户、换回工业原料的利炮。19世纪中期,率先完成工业革命的英国成为“世界工厂”。蒸汽机的发明、汽船的航运、铁路的畅通,大大改变了交通运输的条件,使世界各地的联系更加紧密,交往也更加便捷。</a:t>
                      </a:r>
                      <a:r>
                        <a:rPr lang="zh-CN" altLang="en-US" sz="1350" u="sng" kern="0" dirty="0" smtClean="0">
                          <a:solidFill>
                            <a:srgbClr val="000000"/>
                          </a:solidFill>
                          <a:latin typeface="Times New Roman" pitchFamily="65" charset="-122"/>
                          <a:ea typeface="宋体" pitchFamily="65" charset="-122"/>
                        </a:rPr>
                        <a:t>到19世纪中期,一个统一的世界市场基本形成</a:t>
                      </a:r>
                    </a:p>
                  </a:txBody>
                  <a:tcPr marL="45720" marR="45720"/>
                </a:tc>
              </a:tr>
              <a:tr h="1670250">
                <a:tc>
                  <a:txBody>
                    <a:bodyPr/>
                    <a:lstStyle/>
                    <a:p>
                      <a:pPr algn="ct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最终形成:第二次工业革命</a:t>
                      </a:r>
                    </a:p>
                  </a:txBody>
                  <a:tcPr marL="45720" marR="45720"/>
                </a:tc>
                <a:tc>
                  <a:txBody>
                    <a:bodyPr/>
                    <a:lstStyle/>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第二次工业革命使资本主义的实力大增。随着各国垄断组织的出现,代表垄断组织利益的资本主义国家加紧对外侵略扩张,在全球各地争夺商品市场、原料产地和投资场所,掀起瓜分世界的狂潮,到19世纪末,整个世界已被瓜分完毕。除了日本,亚洲国家大多成为欧美列强的殖民地或半殖民地,非洲大陆的领土基本上被瓜分完毕,赢得政治独立的拉丁美洲各国在经济上又重新受制于列强。至此,以欧美工业国为主导的统一的世界市场形成。</a:t>
                      </a:r>
                      <a:r>
                        <a:rPr lang="zh-CN" altLang="en-US" sz="1350" u="sng" kern="0" dirty="0" smtClean="0">
                          <a:solidFill>
                            <a:srgbClr val="000000"/>
                          </a:solidFill>
                          <a:latin typeface="Times New Roman" pitchFamily="65" charset="-122"/>
                          <a:ea typeface="宋体" pitchFamily="65" charset="-122"/>
                        </a:rPr>
                        <a:t>19世纪末20世纪初,资本主义世界体系最终建立起来</a:t>
                      </a:r>
                    </a:p>
                  </a:txBody>
                  <a:tcPr marL="45720" marR="45720"/>
                </a:tc>
              </a:tr>
            </a:tbl>
          </a:graphicData>
        </a:graphic>
      </p:graphicFrame>
      <p:sp>
        <p:nvSpPr>
          <p:cNvPr id="3" name="TextBox 3"/>
          <p:cNvSpPr txBox="1"/>
          <p:nvPr/>
        </p:nvSpPr>
        <p:spPr>
          <a:xfrm>
            <a:off x="540000" y="1044005"/>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3.综合归纳资本主义世界市场的形成和发展过程</a:t>
            </a: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3767"/>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4.近现代世界科技发展的原因和影响</a:t>
            </a:r>
            <a:endParaRPr lang="zh-CN" altLang="en-US" b="1" dirty="0"/>
          </a:p>
        </p:txBody>
      </p:sp>
      <p:graphicFrame>
        <p:nvGraphicFramePr>
          <p:cNvPr id="3" name="表格 2"/>
          <p:cNvGraphicFramePr>
            <a:graphicFrameLocks noGrp="1"/>
          </p:cNvGraphicFramePr>
          <p:nvPr/>
        </p:nvGraphicFramePr>
        <p:xfrm>
          <a:off x="540000" y="1461125"/>
          <a:ext cx="7740000" cy="4983480"/>
        </p:xfrm>
        <a:graphic>
          <a:graphicData uri="http://schemas.openxmlformats.org/drawingml/2006/table">
            <a:tbl>
              <a:tblPr/>
              <a:tblGrid>
                <a:gridCol w="503608"/>
                <a:gridCol w="7236392"/>
              </a:tblGrid>
              <a:tr h="1800229">
                <a:tc>
                  <a:txBody>
                    <a:bodyPr/>
                    <a:lstStyle/>
                    <a:p>
                      <a:pPr algn="ct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原因</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(1)经济:资本主义生产关系的产生、发展是科技产生的前提和根本推动力</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(2)政治:资产阶级民主政治的建立为科技提供了自由发展的空间。欧洲先进国家保护奖励科技发明,改革教育制度和专利制度,组织科研机构,这些都推动了科学的创立和发展</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(3)思想:思想的解放为科技的发展扫除了精神枷锁。文艺复兴对人文主义的宣扬,宗教改革对教皇的否定,极大地促进了人们思想的解放,打破了封建神学的束缚。启蒙运动更是提倡理性,抨击专制、等级制度,强调自由平等,为科技的进一步发展创造了条件</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(4)面向现实、重视试验、崇尚理性的科研精神也有利于科技的发明和发展</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(5)科学家群体的不懈努力</a:t>
                      </a:r>
                    </a:p>
                  </a:txBody>
                  <a:tcPr marL="45720" marR="45720"/>
                </a:tc>
              </a:tr>
              <a:tr h="1205142">
                <a:tc>
                  <a:txBody>
                    <a:bodyPr/>
                    <a:lstStyle/>
                    <a:p>
                      <a:pPr algn="ct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影响</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(1)经典力学和热学引发了工业革命,人类进入蒸汽时代,为法国启蒙思想和唯物主义哲学的发展奠定了科学基础</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(2)进化论传入中国,成为维新变法运动和新文化运动的思想武器,推动了中国社会的进步</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(3)蒸汽机的发明,解决了工业革命的动力问题,推动了社会生产力的发展;电气技术的应用,极大地推动了工业生产的发展,人类从此进入了电气时代</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(4)相对论为人们提供了辩证看世界的途径,量子论带来了许多划时代的技术创新,直接推动了社会生产力的发展</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96213"/>
            <a:ext cx="8127000" cy="50603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(2)作用:控制了国会,左右着总统选举和地方选举;两党交替执政,成为美</a:t>
            </a:r>
            <a:r>
              <a:rPr dirty="0"/>
              <a:t/>
            </a:r>
            <a:br>
              <a:rPr dirty="0"/>
            </a:br>
            <a:r>
              <a:rPr lang="zh-CN" altLang="en-US" sz="2012" kern="0" dirty="0" smtClean="0">
                <a:solidFill>
                  <a:srgbClr val="000000"/>
                </a:solidFill>
                <a:latin typeface="Times New Roman" pitchFamily="65" charset="-122"/>
                <a:ea typeface="宋体" pitchFamily="65" charset="-122"/>
              </a:rPr>
              <a:t>国共和政体的一大特色。</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(3)本质:都是资产阶级政党。</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三、法国共和政体的确立——1875年宪法</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颁布:1875年,国民议会通过,从法律上确立了共和政体。</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内容</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(1)立法权属议会:议会由参议院和众议院组成,参议院有权否决众议院</a:t>
            </a:r>
            <a:r>
              <a:rPr dirty="0"/>
              <a:t/>
            </a:r>
            <a:br>
              <a:rPr dirty="0"/>
            </a:br>
            <a:r>
              <a:rPr lang="zh-CN" altLang="en-US" sz="2012" kern="0" dirty="0" smtClean="0">
                <a:solidFill>
                  <a:srgbClr val="000000"/>
                </a:solidFill>
                <a:latin typeface="Times New Roman" pitchFamily="65" charset="-122"/>
                <a:ea typeface="宋体" pitchFamily="65" charset="-122"/>
              </a:rPr>
              <a:t>的决议案。总统由参众两院联席会议选出,任期7年,可连选连任。</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010" kern="0" dirty="0" smtClean="0">
                <a:solidFill>
                  <a:srgbClr val="000000"/>
                </a:solidFill>
                <a:latin typeface="Times New Roman" pitchFamily="65" charset="-122"/>
                <a:ea typeface="宋体" pitchFamily="65" charset="-122"/>
              </a:rPr>
              <a:t>(2)</a:t>
            </a:r>
            <a:r>
              <a:rPr lang="zh-CN" altLang="en-US" sz="2010" kern="0" dirty="0" smtClean="0">
                <a:solidFill>
                  <a:srgbClr val="000000"/>
                </a:solidFill>
                <a:latin typeface="Times New Roman" pitchFamily="65" charset="-122"/>
                <a:ea typeface="宋体" pitchFamily="65" charset="-122"/>
              </a:rPr>
              <a:t>行政权属总统</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总统是国家元首和军队最高统帅</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经众议院同意有权</a:t>
            </a:r>
            <a:r>
              <a:rPr lang="zh-CN" altLang="en-US" sz="2010" dirty="0" smtClean="0"/>
              <a:t/>
            </a:r>
            <a:br>
              <a:rPr lang="zh-CN" altLang="en-US" sz="2010" dirty="0" smtClean="0"/>
            </a:br>
            <a:r>
              <a:rPr lang="zh-CN" altLang="en-US" sz="2010" kern="0" dirty="0" smtClean="0">
                <a:solidFill>
                  <a:srgbClr val="000000"/>
                </a:solidFill>
                <a:latin typeface="Times New Roman" pitchFamily="65" charset="-122"/>
                <a:ea typeface="宋体" pitchFamily="65" charset="-122"/>
              </a:rPr>
              <a:t>任命内阁</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经参议院同意有权解散众议院。</a:t>
            </a:r>
            <a:endParaRPr lang="zh-CN" altLang="en-US" sz="2010" dirty="0" smtClean="0"/>
          </a:p>
          <a:p>
            <a:pPr marL="0" indent="0" eaLnBrk="0" latinLnBrk="1" hangingPunct="0">
              <a:lnSpc>
                <a:spcPct val="150000"/>
              </a:lnSpc>
              <a:spcBef>
                <a:spcPts val="0"/>
              </a:spcBef>
              <a:buNone/>
            </a:pP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23680"/>
            <a:ext cx="8127000" cy="55248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3.意义:资产阶级③</a:t>
            </a:r>
            <a:r>
              <a:rPr lang="zh-CN" altLang="en-US" sz="2012" u="sng" kern="0" dirty="0" smtClean="0">
                <a:solidFill>
                  <a:srgbClr val="FF0000"/>
                </a:solidFill>
                <a:latin typeface="Times New Roman" pitchFamily="65" charset="-122"/>
                <a:ea typeface="宋体" pitchFamily="65" charset="-122"/>
              </a:rPr>
              <a:t>　共和    </a:t>
            </a:r>
            <a:r>
              <a:rPr lang="zh-CN" altLang="en-US" sz="2012" kern="0" dirty="0" smtClean="0">
                <a:solidFill>
                  <a:srgbClr val="000000"/>
                </a:solidFill>
                <a:latin typeface="Times New Roman" pitchFamily="65" charset="-122"/>
                <a:ea typeface="宋体" pitchFamily="65" charset="-122"/>
              </a:rPr>
              <a:t>政体的确立和巩固,为法国资本主义的进一</a:t>
            </a:r>
            <a:r>
              <a:rPr dirty="0"/>
              <a:t/>
            </a:r>
            <a:br>
              <a:rPr dirty="0"/>
            </a:br>
            <a:r>
              <a:rPr lang="zh-CN" altLang="en-US" sz="2012" kern="0" dirty="0" smtClean="0">
                <a:solidFill>
                  <a:srgbClr val="000000"/>
                </a:solidFill>
                <a:latin typeface="Times New Roman" pitchFamily="65" charset="-122"/>
                <a:ea typeface="宋体" pitchFamily="65" charset="-122"/>
              </a:rPr>
              <a:t>步发展奠定了基础。</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四、德意志帝国的君主立宪制</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1.德意志的统一</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(1)背景:19世纪中期,德意志还处于四分五裂状态,严重阻碍了资本主义</a:t>
            </a:r>
            <a:r>
              <a:rPr dirty="0"/>
              <a:t/>
            </a:r>
            <a:br>
              <a:rPr dirty="0"/>
            </a:br>
            <a:r>
              <a:rPr lang="zh-CN" altLang="en-US" sz="2012" kern="0" dirty="0" smtClean="0">
                <a:solidFill>
                  <a:srgbClr val="000000"/>
                </a:solidFill>
                <a:latin typeface="Times New Roman" pitchFamily="65" charset="-122"/>
                <a:ea typeface="宋体" pitchFamily="65" charset="-122"/>
              </a:rPr>
              <a:t>的发展。</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(2)统一:19世纪六七十年代,在④</a:t>
            </a:r>
            <a:r>
              <a:rPr lang="zh-CN" altLang="en-US" sz="2012" u="sng" kern="0" dirty="0" smtClean="0">
                <a:solidFill>
                  <a:srgbClr val="FF0000"/>
                </a:solidFill>
                <a:latin typeface="Times New Roman" pitchFamily="65" charset="-122"/>
                <a:ea typeface="宋体" pitchFamily="65" charset="-122"/>
              </a:rPr>
              <a:t>　俾斯麦    </a:t>
            </a:r>
            <a:r>
              <a:rPr lang="zh-CN" altLang="en-US" sz="2012" kern="0" dirty="0" smtClean="0">
                <a:solidFill>
                  <a:srgbClr val="000000"/>
                </a:solidFill>
                <a:latin typeface="Times New Roman" pitchFamily="65" charset="-122"/>
                <a:ea typeface="宋体" pitchFamily="65" charset="-122"/>
              </a:rPr>
              <a:t>的领导下,普鲁士通过三次</a:t>
            </a:r>
            <a:r>
              <a:rPr dirty="0"/>
              <a:t/>
            </a:r>
            <a:br>
              <a:rPr dirty="0"/>
            </a:br>
            <a:r>
              <a:rPr lang="zh-CN" altLang="en-US" sz="2012" kern="0" dirty="0" smtClean="0">
                <a:solidFill>
                  <a:srgbClr val="000000"/>
                </a:solidFill>
                <a:latin typeface="Times New Roman" pitchFamily="65" charset="-122"/>
                <a:ea typeface="宋体" pitchFamily="65" charset="-122"/>
              </a:rPr>
              <a:t>王朝战争,完成了德国的统一大业。</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010" b="1" kern="0" dirty="0" smtClean="0">
                <a:solidFill>
                  <a:srgbClr val="000000"/>
                </a:solidFill>
                <a:latin typeface="Times New Roman" pitchFamily="65" charset="-122"/>
                <a:ea typeface="宋体" pitchFamily="65" charset="-122"/>
              </a:rPr>
              <a:t>2.1871</a:t>
            </a:r>
            <a:r>
              <a:rPr lang="zh-CN" altLang="en-US" sz="2010" b="1" kern="0" dirty="0" smtClean="0">
                <a:solidFill>
                  <a:srgbClr val="000000"/>
                </a:solidFill>
                <a:latin typeface="Times New Roman" pitchFamily="65" charset="-122"/>
                <a:ea typeface="宋体" pitchFamily="65" charset="-122"/>
              </a:rPr>
              <a:t>年宪法的内容</a:t>
            </a:r>
            <a:endParaRPr lang="zh-CN" altLang="en-US" sz="2010" b="1" dirty="0" smtClean="0"/>
          </a:p>
          <a:p>
            <a:pPr eaLnBrk="0" latinLnBrk="1" hangingPunct="0">
              <a:lnSpc>
                <a:spcPct val="150000"/>
              </a:lnSpc>
            </a:pPr>
            <a:r>
              <a:rPr lang="en-US" altLang="zh-CN" sz="2010" kern="0" dirty="0" smtClean="0">
                <a:solidFill>
                  <a:srgbClr val="000000"/>
                </a:solidFill>
                <a:latin typeface="Times New Roman" pitchFamily="65" charset="-122"/>
                <a:ea typeface="宋体" pitchFamily="65" charset="-122"/>
              </a:rPr>
              <a:t>(1)</a:t>
            </a:r>
            <a:r>
              <a:rPr lang="zh-CN" altLang="en-US" sz="2010" kern="0" dirty="0" smtClean="0">
                <a:solidFill>
                  <a:srgbClr val="000000"/>
                </a:solidFill>
                <a:latin typeface="Times New Roman" pitchFamily="65" charset="-122"/>
                <a:ea typeface="宋体" pitchFamily="65" charset="-122"/>
              </a:rPr>
              <a:t>皇帝掌握国家大权</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是国家元首和军队统帅</a:t>
            </a:r>
            <a:r>
              <a:rPr lang="en-US" altLang="zh-CN" sz="2010" kern="0" dirty="0" smtClean="0">
                <a:solidFill>
                  <a:srgbClr val="000000"/>
                </a:solidFill>
                <a:latin typeface="Times New Roman" pitchFamily="65" charset="-122"/>
                <a:ea typeface="宋体" pitchFamily="65" charset="-122"/>
              </a:rPr>
              <a:t>,</a:t>
            </a:r>
            <a:r>
              <a:rPr lang="zh-CN" altLang="en-US" sz="2010" kern="0" dirty="0" smtClean="0">
                <a:solidFill>
                  <a:srgbClr val="000000"/>
                </a:solidFill>
                <a:latin typeface="Times New Roman" pitchFamily="65" charset="-122"/>
                <a:ea typeface="宋体" pitchFamily="65" charset="-122"/>
              </a:rPr>
              <a:t>有权任免官员、召集和</a:t>
            </a:r>
            <a:r>
              <a:rPr lang="zh-CN" altLang="en-US" sz="2010" dirty="0" smtClean="0"/>
              <a:t/>
            </a:r>
            <a:br>
              <a:rPr lang="zh-CN" altLang="en-US" sz="2010" dirty="0" smtClean="0"/>
            </a:br>
            <a:r>
              <a:rPr lang="zh-CN" altLang="en-US" sz="2010" kern="0" dirty="0" smtClean="0">
                <a:solidFill>
                  <a:srgbClr val="000000"/>
                </a:solidFill>
                <a:latin typeface="Times New Roman" pitchFamily="65" charset="-122"/>
                <a:ea typeface="宋体" pitchFamily="65" charset="-122"/>
              </a:rPr>
              <a:t>解散议会和决定对外政策等。</a:t>
            </a:r>
            <a:endParaRPr lang="zh-CN" altLang="en-US" sz="2010" dirty="0" smtClean="0"/>
          </a:p>
          <a:p>
            <a:pPr marL="0" indent="0" eaLnBrk="0" latinLnBrk="1" hangingPunct="0">
              <a:lnSpc>
                <a:spcPct val="150000"/>
              </a:lnSpc>
              <a:spcBef>
                <a:spcPts val="0"/>
              </a:spcBef>
              <a:buNone/>
            </a:pPr>
            <a:endParaRPr lang="zh-CN" altLang="en-US" b="1" dirty="0"/>
          </a:p>
        </p:txBody>
      </p:sp>
      <p:grpSp>
        <p:nvGrpSpPr>
          <p:cNvPr id="3" name="组合 16"/>
          <p:cNvGrpSpPr/>
          <p:nvPr/>
        </p:nvGrpSpPr>
        <p:grpSpPr bwMode="auto">
          <a:xfrm>
            <a:off x="2648992" y="1300287"/>
            <a:ext cx="914896"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4068006" y="4059833"/>
            <a:ext cx="1152066"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84110"/>
            <a:ext cx="8127000" cy="50583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(2)宰相主持内阁工作,由皇帝任命,对皇帝负责。</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(3)议会是立法机构,由联邦议会和帝国议会组成。帝国议会由成年男</a:t>
            </a:r>
            <a:r>
              <a:rPr dirty="0"/>
              <a:t/>
            </a:r>
            <a:br>
              <a:rPr dirty="0"/>
            </a:br>
            <a:r>
              <a:rPr lang="zh-CN" altLang="en-US" sz="2012" kern="0" dirty="0" smtClean="0">
                <a:solidFill>
                  <a:srgbClr val="000000"/>
                </a:solidFill>
                <a:latin typeface="Times New Roman" pitchFamily="65" charset="-122"/>
                <a:ea typeface="宋体" pitchFamily="65" charset="-122"/>
              </a:rPr>
              <a:t>子选举产生,作用很小,它通过的法案要得到皇帝和联邦议会的批准才</a:t>
            </a:r>
            <a:r>
              <a:rPr dirty="0"/>
              <a:t/>
            </a:r>
            <a:br>
              <a:rPr dirty="0"/>
            </a:br>
            <a:r>
              <a:rPr lang="zh-CN" altLang="en-US" sz="2012" kern="0" dirty="0" smtClean="0">
                <a:solidFill>
                  <a:srgbClr val="000000"/>
                </a:solidFill>
                <a:latin typeface="Times New Roman" pitchFamily="65" charset="-122"/>
                <a:ea typeface="宋体" pitchFamily="65" charset="-122"/>
              </a:rPr>
              <a:t>能生效。</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(4)实行联邦制,帝国政府掌握军事、外交等大权,各邦则保留了一些自</a:t>
            </a:r>
            <a:r>
              <a:rPr dirty="0"/>
              <a:t/>
            </a:r>
            <a:br>
              <a:rPr dirty="0"/>
            </a:br>
            <a:r>
              <a:rPr lang="zh-CN" altLang="en-US" sz="2012" kern="0" dirty="0" smtClean="0">
                <a:solidFill>
                  <a:srgbClr val="000000"/>
                </a:solidFill>
                <a:latin typeface="Times New Roman" pitchFamily="65" charset="-122"/>
                <a:ea typeface="宋体" pitchFamily="65" charset="-122"/>
              </a:rPr>
              <a:t>治权。</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3.评价</a:t>
            </a:r>
            <a:endParaRPr lang="zh-CN" altLang="en-US" sz="2010" b="1" dirty="0" smtClean="0"/>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(1)具有浓厚的专制色彩,改革具有⑤</a:t>
            </a:r>
            <a:r>
              <a:rPr lang="zh-CN" altLang="en-US" sz="2010" u="sng" kern="0" dirty="0" smtClean="0">
                <a:solidFill>
                  <a:srgbClr val="FF0000"/>
                </a:solidFill>
                <a:latin typeface="Times New Roman" pitchFamily="65" charset="-122"/>
                <a:ea typeface="宋体" pitchFamily="65" charset="-122"/>
              </a:rPr>
              <a:t>　保守    </a:t>
            </a:r>
            <a:r>
              <a:rPr lang="zh-CN" altLang="en-US" sz="2010" kern="0" dirty="0" smtClean="0">
                <a:solidFill>
                  <a:srgbClr val="000000"/>
                </a:solidFill>
                <a:latin typeface="Times New Roman" pitchFamily="65" charset="-122"/>
                <a:ea typeface="宋体" pitchFamily="65" charset="-122"/>
              </a:rPr>
              <a:t>和不彻底性。</a:t>
            </a:r>
            <a:endParaRPr lang="zh-CN" altLang="en-US" sz="2010" dirty="0" smtClean="0"/>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(2)</a:t>
            </a:r>
            <a:r>
              <a:rPr lang="zh-CN" altLang="en-US" sz="2010" u="sng" kern="0" dirty="0" smtClean="0">
                <a:solidFill>
                  <a:srgbClr val="000000"/>
                </a:solidFill>
                <a:latin typeface="Times New Roman" pitchFamily="65" charset="-122"/>
                <a:ea typeface="宋体" pitchFamily="65" charset="-122"/>
              </a:rPr>
              <a:t>推动德国历史进入新阶段,资本主义迅速发展,很快跻身资本主义强</a:t>
            </a:r>
            <a:endParaRPr lang="zh-CN" altLang="en-US" sz="2010" dirty="0" smtClean="0"/>
          </a:p>
          <a:p>
            <a:pPr eaLnBrk="0" latinLnBrk="1" hangingPunct="0">
              <a:lnSpc>
                <a:spcPct val="150000"/>
              </a:lnSpc>
            </a:pPr>
            <a:r>
              <a:rPr lang="zh-CN" altLang="en-US" sz="2010" u="sng" kern="0" dirty="0" smtClean="0">
                <a:solidFill>
                  <a:srgbClr val="000000"/>
                </a:solidFill>
                <a:latin typeface="Times New Roman" pitchFamily="65" charset="-122"/>
                <a:ea typeface="宋体" pitchFamily="65" charset="-122"/>
              </a:rPr>
              <a:t>国之列</a:t>
            </a:r>
            <a:r>
              <a:rPr lang="zh-CN" altLang="en-US" sz="2010" kern="0" dirty="0" smtClean="0">
                <a:solidFill>
                  <a:srgbClr val="000000"/>
                </a:solidFill>
                <a:latin typeface="Times New Roman" pitchFamily="65" charset="-122"/>
                <a:ea typeface="宋体" pitchFamily="65" charset="-122"/>
              </a:rPr>
              <a:t>。</a:t>
            </a:r>
            <a:endParaRPr lang="zh-CN" altLang="en-US" sz="2010" dirty="0" smtClean="0"/>
          </a:p>
          <a:p>
            <a:pPr marL="0" indent="0" eaLnBrk="0" latinLnBrk="1" hangingPunct="0">
              <a:lnSpc>
                <a:spcPct val="150000"/>
              </a:lnSpc>
              <a:spcBef>
                <a:spcPts val="0"/>
              </a:spcBef>
              <a:buNone/>
            </a:pPr>
            <a:endParaRPr lang="zh-CN" altLang="en-US" b="1" dirty="0"/>
          </a:p>
        </p:txBody>
      </p:sp>
      <p:grpSp>
        <p:nvGrpSpPr>
          <p:cNvPr id="3" name="组合 16"/>
          <p:cNvGrpSpPr/>
          <p:nvPr/>
        </p:nvGrpSpPr>
        <p:grpSpPr bwMode="auto">
          <a:xfrm>
            <a:off x="4442842" y="4474989"/>
            <a:ext cx="1065262"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28406"/>
            <a:ext cx="8127000" cy="92897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五、马克思主义的诞生</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1.条件</a:t>
            </a:r>
            <a:endParaRPr lang="zh-CN" altLang="en-US" b="1" dirty="0"/>
          </a:p>
        </p:txBody>
      </p:sp>
      <p:graphicFrame>
        <p:nvGraphicFramePr>
          <p:cNvPr id="3" name="表格 2"/>
          <p:cNvGraphicFramePr>
            <a:graphicFrameLocks noGrp="1"/>
          </p:cNvGraphicFramePr>
          <p:nvPr/>
        </p:nvGraphicFramePr>
        <p:xfrm>
          <a:off x="540000" y="2242835"/>
          <a:ext cx="7740000" cy="1554480"/>
        </p:xfrm>
        <a:graphic>
          <a:graphicData uri="http://schemas.openxmlformats.org/drawingml/2006/table">
            <a:tbl>
              <a:tblPr/>
              <a:tblGrid>
                <a:gridCol w="935656"/>
                <a:gridCol w="6804344"/>
              </a:tblGrid>
              <a:tr h="288061">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经济条件</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工业革命进行,资本主义经济不断发展,资本主义制度的弊病也日益暴露</a:t>
                      </a:r>
                    </a:p>
                  </a:txBody>
                  <a:tcPr marL="45720" marR="45720"/>
                </a:tc>
              </a:tr>
              <a:tr h="63711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阶级基础</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19世纪三四十年代,法国、英国和德意志爆发了工人运动,工人运动的发展,需要科学理论的指导</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思想来源</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德意志的古典哲学、英国的古典政治经济学、英法的空想社会主义</a:t>
                      </a:r>
                    </a:p>
                  </a:txBody>
                  <a:tcPr marL="45720" marR="45720"/>
                </a:tc>
              </a:tr>
            </a:tbl>
          </a:graphicData>
        </a:graphic>
      </p:graphicFrame>
      <p:sp>
        <p:nvSpPr>
          <p:cNvPr id="4" name="TextBox 2"/>
          <p:cNvSpPr txBox="1"/>
          <p:nvPr/>
        </p:nvSpPr>
        <p:spPr>
          <a:xfrm>
            <a:off x="540000" y="3899019"/>
            <a:ext cx="8127000" cy="139345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2.《共产党宣言》的发表:1848年</a:t>
            </a:r>
            <a:endParaRPr lang="zh-CN" altLang="en-US" b="1"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(1)阐明了社会历史发展的客观规律,指出资本主义必将被共产主义所</a:t>
            </a:r>
            <a:r>
              <a:rPr dirty="0" smtClean="0"/>
              <a:t/>
            </a:r>
            <a:br>
              <a:rPr dirty="0" smtClean="0"/>
            </a:br>
            <a:r>
              <a:rPr lang="zh-CN" altLang="en-US" sz="2012" kern="0" dirty="0" smtClean="0">
                <a:solidFill>
                  <a:srgbClr val="000000"/>
                </a:solidFill>
                <a:latin typeface="Times New Roman" pitchFamily="65" charset="-122"/>
                <a:ea typeface="宋体" pitchFamily="65" charset="-122"/>
              </a:rPr>
              <a:t>取代。</a:t>
            </a:r>
            <a:endParaRPr lang="zh-CN" altLang="en-US" dirty="0" smtClean="0"/>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02198"/>
            <a:ext cx="8127000" cy="4594335"/>
          </a:xfrm>
          <a:prstGeom prst="rect">
            <a:avLst/>
          </a:prstGeom>
          <a:noFill/>
        </p:spPr>
        <p:txBody>
          <a:bodyPr wrap="square" lIns="0" tIns="0" rIns="0" bIns="0" rtlCol="0">
            <a:spAutoFit/>
          </a:bodyPr>
          <a:lstStyle/>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阶级斗争在推动历史发展方面起了重大作用</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无产阶级的历史使命</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是用暴力推翻资产阶级的统治</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建立无产阶级政权。</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(3)号召全世界无产者联合起来,同资产阶级进行斗争。</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马克思主义诞生:⑥</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共产党宣言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的问世,标志着马克思主义的</a:t>
            </a:r>
            <a:r>
              <a:rPr dirty="0"/>
              <a:t/>
            </a:r>
            <a:br>
              <a:rPr dirty="0"/>
            </a:br>
            <a:r>
              <a:rPr lang="zh-CN" altLang="en-US" sz="2012" kern="0" dirty="0" smtClean="0">
                <a:solidFill>
                  <a:srgbClr val="000000"/>
                </a:solidFill>
                <a:latin typeface="Times New Roman" pitchFamily="65" charset="-122"/>
                <a:ea typeface="宋体" pitchFamily="65" charset="-122"/>
              </a:rPr>
              <a:t>诞生。</a:t>
            </a:r>
            <a:r>
              <a:rPr lang="zh-CN" altLang="en-US" sz="2012" u="sng" kern="0" dirty="0" smtClean="0">
                <a:solidFill>
                  <a:srgbClr val="000000"/>
                </a:solidFill>
                <a:latin typeface="Times New Roman" pitchFamily="65" charset="-122"/>
                <a:ea typeface="宋体" pitchFamily="65" charset="-122"/>
              </a:rPr>
              <a:t>从此,无产阶级的斗争有了科学理论的指导,社会主义运动更加</a:t>
            </a:r>
            <a:r>
              <a:rPr dirty="0"/>
              <a:t/>
            </a:r>
            <a:br>
              <a:rPr dirty="0"/>
            </a:br>
            <a:r>
              <a:rPr lang="zh-CN" altLang="en-US" sz="2012" u="sng" kern="0" dirty="0" smtClean="0">
                <a:solidFill>
                  <a:srgbClr val="000000"/>
                </a:solidFill>
                <a:latin typeface="Times New Roman" pitchFamily="65" charset="-122"/>
                <a:ea typeface="宋体" pitchFamily="65" charset="-122"/>
              </a:rPr>
              <a:t>蓬勃地发展起来</a:t>
            </a:r>
            <a:r>
              <a:rPr lang="zh-CN" altLang="en-US" sz="2012" kern="0" dirty="0" smtClean="0">
                <a:solidFill>
                  <a:srgbClr val="000000"/>
                </a:solidFill>
                <a:latin typeface="Times New Roman" pitchFamily="65" charset="-122"/>
                <a:ea typeface="宋体" pitchFamily="65" charset="-122"/>
              </a:rPr>
              <a:t>。</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六、巴黎公社</a:t>
            </a:r>
            <a:endParaRPr lang="zh-CN" altLang="en-US" sz="2010" b="1" dirty="0" smtClean="0"/>
          </a:p>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1.</a:t>
            </a:r>
            <a:r>
              <a:rPr lang="zh-CN" altLang="en-US" sz="2010" kern="0" dirty="0" smtClean="0">
                <a:solidFill>
                  <a:srgbClr val="000000"/>
                </a:solidFill>
                <a:latin typeface="Times New Roman" pitchFamily="65" charset="-122"/>
                <a:ea typeface="宋体" pitchFamily="65" charset="-122"/>
              </a:rPr>
              <a:t>建立:普法战争,法国战败。1871年3月28日,巴黎人民经过选举,建立巴</a:t>
            </a:r>
            <a:endParaRPr lang="zh-CN" altLang="en-US" sz="2010" dirty="0" smtClean="0"/>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黎公社。</a:t>
            </a:r>
            <a:endParaRPr lang="zh-CN" altLang="en-US" sz="2010" dirty="0" smtClean="0"/>
          </a:p>
          <a:p>
            <a:pPr marL="0" indent="0" eaLnBrk="0" latinLnBrk="1" hangingPunct="0">
              <a:lnSpc>
                <a:spcPct val="150000"/>
              </a:lnSpc>
              <a:spcBef>
                <a:spcPts val="0"/>
              </a:spcBef>
              <a:buNone/>
            </a:pPr>
            <a:endParaRPr lang="zh-CN" altLang="en-US" b="1" dirty="0"/>
          </a:p>
        </p:txBody>
      </p:sp>
      <p:grpSp>
        <p:nvGrpSpPr>
          <p:cNvPr id="3" name="组合 16"/>
          <p:cNvGrpSpPr/>
          <p:nvPr/>
        </p:nvGrpSpPr>
        <p:grpSpPr bwMode="auto">
          <a:xfrm>
            <a:off x="2915816" y="2655739"/>
            <a:ext cx="2160240"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2.措施</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(1)政治方面:⑦</a:t>
            </a:r>
            <a:r>
              <a:rPr lang="zh-CN" altLang="en-US" sz="2012" u="sng" kern="0" dirty="0" smtClean="0">
                <a:solidFill>
                  <a:srgbClr val="FF0000"/>
                </a:solidFill>
                <a:latin typeface="Times New Roman" pitchFamily="65" charset="-122"/>
                <a:ea typeface="宋体" pitchFamily="65" charset="-122"/>
              </a:rPr>
              <a:t>　公社委员会    </a:t>
            </a:r>
            <a:r>
              <a:rPr lang="zh-CN" altLang="en-US" sz="2012" kern="0" dirty="0" smtClean="0">
                <a:solidFill>
                  <a:srgbClr val="000000"/>
                </a:solidFill>
                <a:latin typeface="Times New Roman" pitchFamily="65" charset="-122"/>
                <a:ea typeface="宋体" pitchFamily="65" charset="-122"/>
              </a:rPr>
              <a:t>是最高权力机构,拥有立法权和行政权;</a:t>
            </a:r>
            <a:r>
              <a:rPr dirty="0"/>
              <a:t/>
            </a:r>
            <a:br>
              <a:rPr dirty="0"/>
            </a:br>
            <a:r>
              <a:rPr lang="zh-CN" altLang="en-US" sz="2012" kern="0" dirty="0" smtClean="0">
                <a:solidFill>
                  <a:srgbClr val="000000"/>
                </a:solidFill>
                <a:latin typeface="Times New Roman" pitchFamily="65" charset="-122"/>
                <a:ea typeface="宋体" pitchFamily="65" charset="-122"/>
              </a:rPr>
              <a:t>废除旧的资产阶级国家机器,建立无产阶级国家机器;公职人员由民主</a:t>
            </a:r>
            <a:r>
              <a:rPr dirty="0"/>
              <a:t/>
            </a:r>
            <a:br>
              <a:rPr dirty="0"/>
            </a:br>
            <a:r>
              <a:rPr lang="zh-CN" altLang="en-US" sz="2012" kern="0" dirty="0" smtClean="0">
                <a:solidFill>
                  <a:srgbClr val="000000"/>
                </a:solidFill>
                <a:latin typeface="Times New Roman" pitchFamily="65" charset="-122"/>
                <a:ea typeface="宋体" pitchFamily="65" charset="-122"/>
              </a:rPr>
              <a:t>选举产生,人民有权监督和罢免。</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(2)经济方面:没收逃亡资本家的工厂,交给工人合作社管理;实行八小时</a:t>
            </a:r>
            <a:r>
              <a:rPr dirty="0"/>
              <a:t/>
            </a:r>
            <a:br>
              <a:rPr dirty="0"/>
            </a:br>
            <a:r>
              <a:rPr lang="zh-CN" altLang="en-US" sz="2012" kern="0" dirty="0" smtClean="0">
                <a:solidFill>
                  <a:srgbClr val="000000"/>
                </a:solidFill>
                <a:latin typeface="Times New Roman" pitchFamily="65" charset="-122"/>
                <a:ea typeface="宋体" pitchFamily="65" charset="-122"/>
              </a:rPr>
              <a:t>工作日,等。</a:t>
            </a: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3.意义</a:t>
            </a:r>
            <a:endParaRPr lang="zh-CN" altLang="en-US" b="1"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a:t>
            </a:r>
            <a:r>
              <a:rPr lang="zh-CN" altLang="en-US" sz="2012" u="sng" kern="0" dirty="0" smtClean="0">
                <a:solidFill>
                  <a:srgbClr val="000000"/>
                </a:solidFill>
                <a:latin typeface="Times New Roman" pitchFamily="65" charset="-122"/>
                <a:ea typeface="宋体" pitchFamily="65" charset="-122"/>
              </a:rPr>
              <a:t>无产阶级建立政权的第一次伟大尝试</a:t>
            </a:r>
            <a:r>
              <a:rPr lang="zh-CN" altLang="en-US" sz="2012" kern="0" dirty="0" smtClean="0">
                <a:solidFill>
                  <a:srgbClr val="000000"/>
                </a:solidFill>
                <a:latin typeface="Times New Roman" pitchFamily="65" charset="-122"/>
                <a:ea typeface="宋体" pitchFamily="65" charset="-122"/>
              </a:rPr>
              <a:t>。</a:t>
            </a:r>
            <a:endParaRPr lang="zh-CN" altLang="en-US"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(2)丰富了马克思主义的学说,为国际社会主义运动提供了宝贵的经验</a:t>
            </a:r>
            <a:r>
              <a:rPr dirty="0" smtClean="0"/>
              <a:t/>
            </a:r>
            <a:br>
              <a:rPr dirty="0" smtClean="0"/>
            </a:br>
            <a:r>
              <a:rPr lang="zh-CN" altLang="en-US" sz="2012" kern="0" dirty="0" smtClean="0">
                <a:solidFill>
                  <a:srgbClr val="000000"/>
                </a:solidFill>
                <a:latin typeface="Times New Roman" pitchFamily="65" charset="-122"/>
                <a:ea typeface="宋体" pitchFamily="65" charset="-122"/>
              </a:rPr>
              <a:t>和教训。</a:t>
            </a:r>
            <a:endParaRPr lang="zh-CN" altLang="en-US" dirty="0"/>
          </a:p>
        </p:txBody>
      </p:sp>
      <p:grpSp>
        <p:nvGrpSpPr>
          <p:cNvPr id="3" name="组合 16"/>
          <p:cNvGrpSpPr/>
          <p:nvPr/>
        </p:nvGrpSpPr>
        <p:grpSpPr bwMode="auto">
          <a:xfrm>
            <a:off x="2267744" y="1613719"/>
            <a:ext cx="1728192"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08327"/>
            <a:ext cx="8127000" cy="4688206"/>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考点二　两次工业革命</a:t>
            </a:r>
            <a:endParaRPr lang="zh-CN" altLang="en-US" sz="2200" b="1" dirty="0">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一、第一次工业革命</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1.条件</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(1)资本主义制度确立,社会稳定,经济发展。</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(2)殖民扩张为英国带来巨额财富,提供了广阔的海外市场。</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(3)圈地运动为资本主义发展提供了充足的劳动力。</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(4)工场手工业发展,生产技术进步。</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2.成果</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(1)18世纪60年代,①</a:t>
            </a:r>
            <a:r>
              <a:rPr lang="zh-CN" altLang="en-US" sz="2012" u="sng" kern="0" dirty="0" smtClean="0">
                <a:solidFill>
                  <a:srgbClr val="FF0000"/>
                </a:solidFill>
                <a:latin typeface="Times New Roman" pitchFamily="65" charset="-122"/>
                <a:ea typeface="宋体" pitchFamily="65" charset="-122"/>
              </a:rPr>
              <a:t>　珍妮纺纱机    </a:t>
            </a:r>
            <a:r>
              <a:rPr lang="zh-CN" altLang="en-US" sz="2012" kern="0" dirty="0" smtClean="0">
                <a:solidFill>
                  <a:srgbClr val="000000"/>
                </a:solidFill>
                <a:latin typeface="Times New Roman" pitchFamily="65" charset="-122"/>
                <a:ea typeface="宋体" pitchFamily="65" charset="-122"/>
              </a:rPr>
              <a:t>问世,引发连锁反应,机器生产取代</a:t>
            </a:r>
            <a:r>
              <a:rPr dirty="0"/>
              <a:t/>
            </a:r>
            <a:br>
              <a:rPr dirty="0"/>
            </a:br>
            <a:r>
              <a:rPr lang="zh-CN" altLang="en-US" sz="2012" kern="0" dirty="0" smtClean="0">
                <a:solidFill>
                  <a:srgbClr val="000000"/>
                </a:solidFill>
                <a:latin typeface="Times New Roman" pitchFamily="65" charset="-122"/>
                <a:ea typeface="宋体" pitchFamily="65" charset="-122"/>
              </a:rPr>
              <a:t>手工劳动,工业生产出现革命性变化,工业革命由此开始。</a:t>
            </a:r>
            <a:endParaRPr lang="zh-CN" altLang="en-US" dirty="0"/>
          </a:p>
        </p:txBody>
      </p:sp>
      <p:grpSp>
        <p:nvGrpSpPr>
          <p:cNvPr id="3" name="组合 16"/>
          <p:cNvGrpSpPr/>
          <p:nvPr/>
        </p:nvGrpSpPr>
        <p:grpSpPr bwMode="auto">
          <a:xfrm>
            <a:off x="2659534" y="4911229"/>
            <a:ext cx="1800200"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0A8D83A7-773E-4A06-9100-2D40C837FEB6}">
  <ds:schemaRefs/>
</ds:datastoreItem>
</file>

<file path=customXml/itemProps10.xml><?xml version="1.0" encoding="utf-8"?>
<ds:datastoreItem xmlns:ds="http://schemas.openxmlformats.org/officeDocument/2006/customXml" ds:itemID="{75DE9425-DE0C-4C8A-8DB1-6807D5973B38}">
  <ds:schemaRefs/>
</ds:datastoreItem>
</file>

<file path=customXml/itemProps11.xml><?xml version="1.0" encoding="utf-8"?>
<ds:datastoreItem xmlns:ds="http://schemas.openxmlformats.org/officeDocument/2006/customXml" ds:itemID="{387BFAE4-3F16-41D5-8B49-F01A11D6C35B}">
  <ds:schemaRefs/>
</ds:datastoreItem>
</file>

<file path=customXml/itemProps12.xml><?xml version="1.0" encoding="utf-8"?>
<ds:datastoreItem xmlns:ds="http://schemas.openxmlformats.org/officeDocument/2006/customXml" ds:itemID="{4027FDBC-D841-44E8-A7DB-5EBDB63982AD}">
  <ds:schemaRefs/>
</ds:datastoreItem>
</file>

<file path=customXml/itemProps13.xml><?xml version="1.0" encoding="utf-8"?>
<ds:datastoreItem xmlns:ds="http://schemas.openxmlformats.org/officeDocument/2006/customXml" ds:itemID="{6CF3319B-8B8B-4F4F-9FF2-B24885850317}">
  <ds:schemaRefs/>
</ds:datastoreItem>
</file>

<file path=customXml/itemProps14.xml><?xml version="1.0" encoding="utf-8"?>
<ds:datastoreItem xmlns:ds="http://schemas.openxmlformats.org/officeDocument/2006/customXml" ds:itemID="{4E568CEC-2CBA-438B-9FE8-7C892907B9DD}">
  <ds:schemaRefs/>
</ds:datastoreItem>
</file>

<file path=customXml/itemProps15.xml><?xml version="1.0" encoding="utf-8"?>
<ds:datastoreItem xmlns:ds="http://schemas.openxmlformats.org/officeDocument/2006/customXml" ds:itemID="{CD20CA69-4428-4C4C-A175-CD985B4FD8EC}">
  <ds:schemaRefs/>
</ds:datastoreItem>
</file>

<file path=customXml/itemProps16.xml><?xml version="1.0" encoding="utf-8"?>
<ds:datastoreItem xmlns:ds="http://schemas.openxmlformats.org/officeDocument/2006/customXml" ds:itemID="{99EE04A7-7282-44D5-A4ED-848A340B08E4}">
  <ds:schemaRefs/>
</ds:datastoreItem>
</file>

<file path=customXml/itemProps17.xml><?xml version="1.0" encoding="utf-8"?>
<ds:datastoreItem xmlns:ds="http://schemas.openxmlformats.org/officeDocument/2006/customXml" ds:itemID="{05BEA3BB-3F4A-436D-9629-6EDF4B061584}">
  <ds:schemaRefs/>
</ds:datastoreItem>
</file>

<file path=customXml/itemProps18.xml><?xml version="1.0" encoding="utf-8"?>
<ds:datastoreItem xmlns:ds="http://schemas.openxmlformats.org/officeDocument/2006/customXml" ds:itemID="{860AEBEB-4A88-4E05-8F9B-294356D3942E}">
  <ds:schemaRefs/>
</ds:datastoreItem>
</file>

<file path=customXml/itemProps19.xml><?xml version="1.0" encoding="utf-8"?>
<ds:datastoreItem xmlns:ds="http://schemas.openxmlformats.org/officeDocument/2006/customXml" ds:itemID="{F347FFF1-1C11-4429-86DD-D06D365FDFB4}">
  <ds:schemaRefs/>
</ds:datastoreItem>
</file>

<file path=customXml/itemProps2.xml><?xml version="1.0" encoding="utf-8"?>
<ds:datastoreItem xmlns:ds="http://schemas.openxmlformats.org/officeDocument/2006/customXml" ds:itemID="{289A63AF-9469-402C-8152-5D9D48D3B2F4}">
  <ds:schemaRefs/>
</ds:datastoreItem>
</file>

<file path=customXml/itemProps20.xml><?xml version="1.0" encoding="utf-8"?>
<ds:datastoreItem xmlns:ds="http://schemas.openxmlformats.org/officeDocument/2006/customXml" ds:itemID="{3B6113F3-0777-4B1A-98D4-679D973FAE41}">
  <ds:schemaRefs/>
</ds:datastoreItem>
</file>

<file path=customXml/itemProps21.xml><?xml version="1.0" encoding="utf-8"?>
<ds:datastoreItem xmlns:ds="http://schemas.openxmlformats.org/officeDocument/2006/customXml" ds:itemID="{0243FF25-A744-44B1-8612-26C010D8F96B}">
  <ds:schemaRefs/>
</ds:datastoreItem>
</file>

<file path=customXml/itemProps22.xml><?xml version="1.0" encoding="utf-8"?>
<ds:datastoreItem xmlns:ds="http://schemas.openxmlformats.org/officeDocument/2006/customXml" ds:itemID="{4E2D32A2-50FB-4B69-9EE6-2C45860C234D}">
  <ds:schemaRefs/>
</ds:datastoreItem>
</file>

<file path=customXml/itemProps23.xml><?xml version="1.0" encoding="utf-8"?>
<ds:datastoreItem xmlns:ds="http://schemas.openxmlformats.org/officeDocument/2006/customXml" ds:itemID="{2544334D-5512-4CAC-9B92-EA930396ECFF}">
  <ds:schemaRefs/>
</ds:datastoreItem>
</file>

<file path=customXml/itemProps24.xml><?xml version="1.0" encoding="utf-8"?>
<ds:datastoreItem xmlns:ds="http://schemas.openxmlformats.org/officeDocument/2006/customXml" ds:itemID="{41CD43CD-63E7-42BE-BCF3-FFCE23FAC8E2}">
  <ds:schemaRefs/>
</ds:datastoreItem>
</file>

<file path=customXml/itemProps3.xml><?xml version="1.0" encoding="utf-8"?>
<ds:datastoreItem xmlns:ds="http://schemas.openxmlformats.org/officeDocument/2006/customXml" ds:itemID="{A245B0C5-61E6-478F-87DF-4C4F54581F21}">
  <ds:schemaRefs/>
</ds:datastoreItem>
</file>

<file path=customXml/itemProps4.xml><?xml version="1.0" encoding="utf-8"?>
<ds:datastoreItem xmlns:ds="http://schemas.openxmlformats.org/officeDocument/2006/customXml" ds:itemID="{7322ACD1-4AF5-4C5C-90F0-A5DC366C7BA5}">
  <ds:schemaRefs/>
</ds:datastoreItem>
</file>

<file path=customXml/itemProps5.xml><?xml version="1.0" encoding="utf-8"?>
<ds:datastoreItem xmlns:ds="http://schemas.openxmlformats.org/officeDocument/2006/customXml" ds:itemID="{5A32CA85-C2ED-4048-8910-B0C5F7A352EE}">
  <ds:schemaRefs/>
</ds:datastoreItem>
</file>

<file path=customXml/itemProps6.xml><?xml version="1.0" encoding="utf-8"?>
<ds:datastoreItem xmlns:ds="http://schemas.openxmlformats.org/officeDocument/2006/customXml" ds:itemID="{B03A3E4C-C2FE-47AB-BDBA-AC10A57BE938}">
  <ds:schemaRefs/>
</ds:datastoreItem>
</file>

<file path=customXml/itemProps7.xml><?xml version="1.0" encoding="utf-8"?>
<ds:datastoreItem xmlns:ds="http://schemas.openxmlformats.org/officeDocument/2006/customXml" ds:itemID="{30D66145-C998-4FC4-8029-05CA287792B9}">
  <ds:schemaRefs/>
</ds:datastoreItem>
</file>

<file path=customXml/itemProps8.xml><?xml version="1.0" encoding="utf-8"?>
<ds:datastoreItem xmlns:ds="http://schemas.openxmlformats.org/officeDocument/2006/customXml" ds:itemID="{C447ECF2-3681-4C97-9AA2-4CBE5F5920FB}">
  <ds:schemaRefs/>
</ds:datastoreItem>
</file>

<file path=customXml/itemProps9.xml><?xml version="1.0" encoding="utf-8"?>
<ds:datastoreItem xmlns:ds="http://schemas.openxmlformats.org/officeDocument/2006/customXml" ds:itemID="{B23B9823-605E-49F7-A454-88C8CAB7F61E}">
  <ds:schemaRefs/>
</ds:datastoreItem>
</file>

<file path=docProps/app.xml><?xml version="1.0" encoding="utf-8"?>
<Properties xmlns="http://schemas.openxmlformats.org/officeDocument/2006/extended-properties" xmlns:vt="http://schemas.openxmlformats.org/officeDocument/2006/docPropsVTypes">
  <Template/>
  <TotalTime>53</TotalTime>
  <Words>3103</Words>
  <Application>Microsoft Office PowerPoint</Application>
  <PresentationFormat>Custom</PresentationFormat>
  <Paragraphs>277</Paragraphs>
  <Slides>26</Slides>
  <Notes>25</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自定义设计方案</vt:lpstr>
      <vt:lpstr>高考历史（课标专用）</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高考历史（课标专用）</dc:title>
  <cp:lastModifiedBy>xbany</cp:lastModifiedBy>
  <cp:revision>1</cp:revision>
  <dcterms:modified xsi:type="dcterms:W3CDTF">2019-07-12T05:09:46Z</dcterms:modified>
</cp:coreProperties>
</file>